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2" r:id="rId1"/>
  </p:sldMasterIdLst>
  <p:notesMasterIdLst>
    <p:notesMasterId r:id="rId43"/>
  </p:notesMasterIdLst>
  <p:handoutMasterIdLst>
    <p:handoutMasterId r:id="rId44"/>
  </p:handoutMasterIdLst>
  <p:sldIdLst>
    <p:sldId id="314" r:id="rId2"/>
    <p:sldId id="274" r:id="rId3"/>
    <p:sldId id="275" r:id="rId4"/>
    <p:sldId id="296" r:id="rId5"/>
    <p:sldId id="298" r:id="rId6"/>
    <p:sldId id="276" r:id="rId7"/>
    <p:sldId id="277" r:id="rId8"/>
    <p:sldId id="293" r:id="rId9"/>
    <p:sldId id="305" r:id="rId10"/>
    <p:sldId id="306" r:id="rId11"/>
    <p:sldId id="307" r:id="rId12"/>
    <p:sldId id="308" r:id="rId13"/>
    <p:sldId id="309" r:id="rId14"/>
    <p:sldId id="310" r:id="rId15"/>
    <p:sldId id="312" r:id="rId16"/>
    <p:sldId id="311" r:id="rId17"/>
    <p:sldId id="278" r:id="rId18"/>
    <p:sldId id="279" r:id="rId19"/>
    <p:sldId id="280" r:id="rId20"/>
    <p:sldId id="299" r:id="rId21"/>
    <p:sldId id="300" r:id="rId22"/>
    <p:sldId id="301" r:id="rId23"/>
    <p:sldId id="302" r:id="rId24"/>
    <p:sldId id="281" r:id="rId25"/>
    <p:sldId id="282" r:id="rId26"/>
    <p:sldId id="294" r:id="rId27"/>
    <p:sldId id="283" r:id="rId28"/>
    <p:sldId id="313" r:id="rId29"/>
    <p:sldId id="315" r:id="rId30"/>
    <p:sldId id="316" r:id="rId31"/>
    <p:sldId id="284" r:id="rId32"/>
    <p:sldId id="289" r:id="rId33"/>
    <p:sldId id="286" r:id="rId34"/>
    <p:sldId id="290" r:id="rId35"/>
    <p:sldId id="287" r:id="rId36"/>
    <p:sldId id="291" r:id="rId37"/>
    <p:sldId id="288" r:id="rId38"/>
    <p:sldId id="303" r:id="rId39"/>
    <p:sldId id="304" r:id="rId40"/>
    <p:sldId id="292" r:id="rId41"/>
    <p:sldId id="295" r:id="rId42"/>
  </p:sldIdLst>
  <p:sldSz cx="12192000" cy="6858000"/>
  <p:notesSz cx="6858000" cy="91995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76" autoAdjust="0"/>
  </p:normalViewPr>
  <p:slideViewPr>
    <p:cSldViewPr>
      <p:cViewPr varScale="1">
        <p:scale>
          <a:sx n="80" d="100"/>
          <a:sy n="80" d="100"/>
        </p:scale>
        <p:origin x="35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7E9C7EB-2FB4-4800-AD08-D27B5C4D9A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73F164E4-B675-4423-82FB-374BA59E461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D0B7C821-7CFA-4BD8-A70E-42DAC9835DB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B7BEB82D-62E4-455C-8570-6473AE04DDE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3760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802B967B-A125-494C-9CF0-A00F465860D1}" type="slidenum">
              <a:rPr lang="es-ES" altLang="es-CO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8-08-14T11:19:34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19149 8062 0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3A4CC4F-63E1-4F55-AB55-AC44675813C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E0810A0-97C6-483B-8CF3-033C47743E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7F1AE399-0C09-4F11-9BAC-C378CB953F3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3538" y="690563"/>
            <a:ext cx="6132512" cy="3449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1DE58BB-E7F8-4F54-BBB7-5C32F4FB7EF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26B32CE1-6837-4D01-9D5B-D133FE5AB31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8EB7F96A-2D7E-401B-B1F9-CBBB27F71F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fld id="{3BDAE30E-A061-485B-AAB6-0EC7BC6B8383}" type="slidenum">
              <a:rPr lang="es-ES_tradnl" altLang="es-CO"/>
              <a:pPr/>
              <a:t>‹Nº›</a:t>
            </a:fld>
            <a:endParaRPr lang="es-ES_tradnl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>
            <a:extLst>
              <a:ext uri="{FF2B5EF4-FFF2-40B4-BE49-F238E27FC236}">
                <a16:creationId xmlns:a16="http://schemas.microsoft.com/office/drawing/2014/main" id="{9179F2A4-621A-4368-8D77-2370672673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DC8C90F-01D0-4EF0-A92E-9C0D7CDD4811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 eaLnBrk="1" hangingPunct="1"/>
              <a:t>2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35843" name="Rectangle 1">
            <a:extLst>
              <a:ext uri="{FF2B5EF4-FFF2-40B4-BE49-F238E27FC236}">
                <a16:creationId xmlns:a16="http://schemas.microsoft.com/office/drawing/2014/main" id="{D19297D2-A83A-4F5E-B869-B96C28B2E3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8E8ED903-DA22-4850-A316-896F6F9AE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CO" altLang="es-C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>
            <a:extLst>
              <a:ext uri="{FF2B5EF4-FFF2-40B4-BE49-F238E27FC236}">
                <a16:creationId xmlns:a16="http://schemas.microsoft.com/office/drawing/2014/main" id="{36330031-FCD4-4DA7-A447-CAC1560E30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11F07E2-6BCF-4656-A937-7E95F5847F75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/>
              <a:t>27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45059" name="Rectangle 1">
            <a:extLst>
              <a:ext uri="{FF2B5EF4-FFF2-40B4-BE49-F238E27FC236}">
                <a16:creationId xmlns:a16="http://schemas.microsoft.com/office/drawing/2014/main" id="{04F24E11-AFCE-4FDD-83C5-DAD8DC2BBA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D71B99D3-5DCC-4F25-91FD-37096A6F28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CO" altLang="es-CO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>
            <a:extLst>
              <a:ext uri="{FF2B5EF4-FFF2-40B4-BE49-F238E27FC236}">
                <a16:creationId xmlns:a16="http://schemas.microsoft.com/office/drawing/2014/main" id="{D08705F1-2E79-4F59-AB6A-0FAF3DC2B9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5C92BD-3DEB-4E41-B35B-D948652B6465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/>
              <a:t>31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46083" name="Rectangle 1">
            <a:extLst>
              <a:ext uri="{FF2B5EF4-FFF2-40B4-BE49-F238E27FC236}">
                <a16:creationId xmlns:a16="http://schemas.microsoft.com/office/drawing/2014/main" id="{843F878D-2AFF-45E9-AA03-E1A3D96EC5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211CA525-D971-46F0-977A-9C4449C5A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CO" altLang="es-CO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>
            <a:extLst>
              <a:ext uri="{FF2B5EF4-FFF2-40B4-BE49-F238E27FC236}">
                <a16:creationId xmlns:a16="http://schemas.microsoft.com/office/drawing/2014/main" id="{D98DCEB5-EEE0-421A-9634-0E6404219A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683F6ED-01D6-42B3-BA9F-1A186A5DF1B8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 eaLnBrk="1" hangingPunct="1"/>
              <a:t>32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48131" name="Rectangle 1">
            <a:extLst>
              <a:ext uri="{FF2B5EF4-FFF2-40B4-BE49-F238E27FC236}">
                <a16:creationId xmlns:a16="http://schemas.microsoft.com/office/drawing/2014/main" id="{F79A3092-BC67-4F62-827D-7A9C466D1E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7F7FB96A-A53D-4F37-97B9-EE5D8DC93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Times New Roman" panose="02020603050405020304" pitchFamily="18" charset="0"/>
              <a:buNone/>
            </a:pPr>
            <a:endParaRPr lang="es-CO" altLang="es-CO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>
            <a:extLst>
              <a:ext uri="{FF2B5EF4-FFF2-40B4-BE49-F238E27FC236}">
                <a16:creationId xmlns:a16="http://schemas.microsoft.com/office/drawing/2014/main" id="{37DCCC74-AFC3-4A4F-917A-FF8FF27401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57A23F-086F-4D2F-9B0B-68F635A5BFD7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/>
              <a:t>33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49155" name="Rectangle 1">
            <a:extLst>
              <a:ext uri="{FF2B5EF4-FFF2-40B4-BE49-F238E27FC236}">
                <a16:creationId xmlns:a16="http://schemas.microsoft.com/office/drawing/2014/main" id="{A11A05B9-F4E0-4483-BCCC-4D0802F91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44E69491-594D-4443-A0B5-3139FFA40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03225"/>
            <a:r>
              <a:rPr lang="es-CO" altLang="es-CO" sz="1000"/>
              <a:t>Sería excelente si nuestros institutos tecnológicos y universidades enseñaran a los estudiantes lo básico de la ingeniería de software y a continuación los entrenaran en un buen conjunto de prácticas usando esa base.</a:t>
            </a:r>
          </a:p>
          <a:p>
            <a:pPr defTabSz="403225"/>
            <a:endParaRPr lang="es-CO" altLang="es-CO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>
            <a:extLst>
              <a:ext uri="{FF2B5EF4-FFF2-40B4-BE49-F238E27FC236}">
                <a16:creationId xmlns:a16="http://schemas.microsoft.com/office/drawing/2014/main" id="{86309915-58F6-4287-93E0-766B401483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D24C0A5-EC94-4532-AC60-A4BE7791FD3A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 eaLnBrk="1" hangingPunct="1"/>
              <a:t>34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50179" name="Rectangle 1">
            <a:extLst>
              <a:ext uri="{FF2B5EF4-FFF2-40B4-BE49-F238E27FC236}">
                <a16:creationId xmlns:a16="http://schemas.microsoft.com/office/drawing/2014/main" id="{9CBFCC40-0993-4B23-B1D7-F37469D8AE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3564F281-8AE8-4ACD-A70D-2912ADAEE8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03225"/>
            <a:r>
              <a:rPr lang="es-CO" altLang="es-CO" sz="1000"/>
              <a:t>Sería excelente si nuestros institutos tecnológicos y universidades enseñaran a los estudiantes lo básico de la ingeniería de software y a continuación los entrenaran en un buen conjunto de prácticas usando esa base.</a:t>
            </a:r>
          </a:p>
          <a:p>
            <a:pPr defTabSz="403225"/>
            <a:endParaRPr lang="es-CO" altLang="es-CO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">
            <a:extLst>
              <a:ext uri="{FF2B5EF4-FFF2-40B4-BE49-F238E27FC236}">
                <a16:creationId xmlns:a16="http://schemas.microsoft.com/office/drawing/2014/main" id="{60C8AAE2-EC7D-40A6-9B64-7604536A8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3698E1-8118-4D66-9AA3-09953057AD59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/>
              <a:t>35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51203" name="Rectangle 1">
            <a:extLst>
              <a:ext uri="{FF2B5EF4-FFF2-40B4-BE49-F238E27FC236}">
                <a16:creationId xmlns:a16="http://schemas.microsoft.com/office/drawing/2014/main" id="{81AAF7ED-FC85-425E-A8BC-70CDC571A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A9471936-6C0A-4126-A44C-01CC09B193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ln/>
        </p:spPr>
        <p:txBody>
          <a:bodyPr wrap="none" anchor="ctr"/>
          <a:lstStyle/>
          <a:p>
            <a:pPr marL="388839" indent="-291628" algn="just" eaLnBrk="1">
              <a:buClr>
                <a:srgbClr val="FF6309"/>
              </a:buClr>
              <a:buSzPct val="45000"/>
              <a:tabLst>
                <a:tab pos="651876" algn="l"/>
                <a:tab pos="1303753" algn="l"/>
                <a:tab pos="1955629" algn="l"/>
                <a:tab pos="2607506" algn="l"/>
                <a:tab pos="3259382" algn="l"/>
                <a:tab pos="3911258" algn="l"/>
                <a:tab pos="4563135" algn="l"/>
                <a:tab pos="5215010" algn="l"/>
                <a:tab pos="5866887" algn="l"/>
                <a:tab pos="6518763" algn="l"/>
                <a:tab pos="7170639" algn="l"/>
                <a:tab pos="7822516" algn="l"/>
              </a:tabLst>
              <a:defRPr/>
            </a:pPr>
            <a:r>
              <a:rPr lang="es-CO" dirty="0"/>
              <a:t>Un lenguaje con una gramática que represente el kernel y construcciones de lenguaje para describir las prácticas que constituyen el proceso.</a:t>
            </a:r>
          </a:p>
          <a:p>
            <a:pPr>
              <a:buFont typeface="Times New Roman" pitchFamily="16" charset="0"/>
              <a:buNone/>
              <a:defRPr/>
            </a:pPr>
            <a:endParaRPr lang="es-CO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>
            <a:extLst>
              <a:ext uri="{FF2B5EF4-FFF2-40B4-BE49-F238E27FC236}">
                <a16:creationId xmlns:a16="http://schemas.microsoft.com/office/drawing/2014/main" id="{B2E18E06-DCCF-4CFC-AA3D-5BC901A028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93D398-F93E-4F03-9261-CEF90B0C16A1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 eaLnBrk="1" hangingPunct="1"/>
              <a:t>36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52227" name="Rectangle 1">
            <a:extLst>
              <a:ext uri="{FF2B5EF4-FFF2-40B4-BE49-F238E27FC236}">
                <a16:creationId xmlns:a16="http://schemas.microsoft.com/office/drawing/2014/main" id="{AA0E607C-AEDD-4807-B202-31D238ACE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98448FE5-1B55-4629-A261-02D0A892F4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ln/>
        </p:spPr>
        <p:txBody>
          <a:bodyPr wrap="none" anchor="ctr"/>
          <a:lstStyle/>
          <a:p>
            <a:pPr marL="388839" indent="-291628" algn="just" eaLnBrk="1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651876" algn="l"/>
                <a:tab pos="1303753" algn="l"/>
                <a:tab pos="1955629" algn="l"/>
                <a:tab pos="2607506" algn="l"/>
                <a:tab pos="3259382" algn="l"/>
                <a:tab pos="3911258" algn="l"/>
                <a:tab pos="4563135" algn="l"/>
                <a:tab pos="5215010" algn="l"/>
                <a:tab pos="5866887" algn="l"/>
                <a:tab pos="6518763" algn="l"/>
                <a:tab pos="7170639" algn="l"/>
                <a:tab pos="7822516" algn="l"/>
              </a:tabLst>
              <a:defRPr/>
            </a:pPr>
            <a:r>
              <a:rPr lang="es-CO" dirty="0"/>
              <a:t>No habrá necesidad de describir nada aparte de lo que es nuevo.</a:t>
            </a:r>
          </a:p>
          <a:p>
            <a:pPr marL="388839" indent="-291628" algn="just" eaLnBrk="1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651876" algn="l"/>
                <a:tab pos="1303753" algn="l"/>
                <a:tab pos="1955629" algn="l"/>
                <a:tab pos="2607506" algn="l"/>
                <a:tab pos="3259382" algn="l"/>
                <a:tab pos="3911258" algn="l"/>
                <a:tab pos="4563135" algn="l"/>
                <a:tab pos="5215010" algn="l"/>
                <a:tab pos="5866887" algn="l"/>
                <a:tab pos="6518763" algn="l"/>
                <a:tab pos="7170639" algn="l"/>
                <a:tab pos="7822516" algn="l"/>
              </a:tabLst>
              <a:defRPr/>
            </a:pPr>
            <a:r>
              <a:rPr lang="es-CO" dirty="0"/>
              <a:t>No será necesario publicar las nuevas ideas y ponerlas en el contexto de todo lo demás que necesita un equipo de desarrollo de software.</a:t>
            </a:r>
          </a:p>
          <a:p>
            <a:pPr marL="388839" indent="-291628" algn="just" eaLnBrk="1"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651876" algn="l"/>
                <a:tab pos="1303753" algn="l"/>
                <a:tab pos="1955629" algn="l"/>
                <a:tab pos="2607506" algn="l"/>
                <a:tab pos="3259382" algn="l"/>
                <a:tab pos="3911258" algn="l"/>
                <a:tab pos="4563135" algn="l"/>
                <a:tab pos="5215010" algn="l"/>
                <a:tab pos="5866887" algn="l"/>
                <a:tab pos="6518763" algn="l"/>
                <a:tab pos="7170639" algn="l"/>
                <a:tab pos="7822516" algn="l"/>
              </a:tabLst>
              <a:defRPr/>
            </a:pPr>
            <a:r>
              <a:rPr lang="es-CO" dirty="0"/>
              <a:t>Solo se describirá la nueva práctica o patrón y estará disponible para el mundo entero al día siguiente.</a:t>
            </a:r>
          </a:p>
          <a:p>
            <a:pPr>
              <a:buFont typeface="Times New Roman" pitchFamily="16" charset="0"/>
              <a:buNone/>
              <a:defRPr/>
            </a:pPr>
            <a:endParaRPr lang="es-CO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>
            <a:extLst>
              <a:ext uri="{FF2B5EF4-FFF2-40B4-BE49-F238E27FC236}">
                <a16:creationId xmlns:a16="http://schemas.microsoft.com/office/drawing/2014/main" id="{00339E81-447A-4531-BF83-A8382C3C48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82C547-7C45-4A4B-90C8-E5788EF5ACF7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/>
              <a:t>37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53251" name="Rectangle 1">
            <a:extLst>
              <a:ext uri="{FF2B5EF4-FFF2-40B4-BE49-F238E27FC236}">
                <a16:creationId xmlns:a16="http://schemas.microsoft.com/office/drawing/2014/main" id="{837BE308-C5FC-4B19-BD98-F417B7B43F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FC96DF0E-F1C4-4072-9718-B6BE7541AB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03225"/>
            <a:r>
              <a:rPr lang="es-CO" altLang="es-CO"/>
              <a:t>Podrán desligarse de la esclavitud de seguir modas y convertirse en verdaderos equipos de ingeniería de software, que construyen y extienden su conocimiento practicando un buen desarrollo de software basado en un fundamento sólido, que no cambia constantemente y los obliga a aprender las mismas cosas una y otra vez.</a:t>
            </a:r>
          </a:p>
          <a:p>
            <a:pPr defTabSz="403225"/>
            <a:endParaRPr lang="es-CO" altLang="es-CO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B896AF43-71E2-4451-8CC8-6BE954EE92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55CFED1F-2CE1-4D58-91BF-CAE5C37E2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s-CO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CFF981A9-134F-45BA-92E5-97BECA435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9DBF98-4A45-4E26-A568-7EF8DE302726}" type="slidenum">
              <a:rPr lang="en-US" altLang="es-CO">
                <a:latin typeface="Times New Roman" panose="02020603050405020304" pitchFamily="18" charset="0"/>
              </a:rPr>
              <a:pPr/>
              <a:t>38</a:t>
            </a:fld>
            <a:endParaRPr lang="en-US" altLang="es-CO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333FF435-289A-4428-BDA2-47B0D485D9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8EE0A080-F1B6-44D0-834F-F8DD14E99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s-CO">
              <a:latin typeface="Calibri" panose="020F0502020204030204" pitchFamily="34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0E57DDB4-D522-44CF-8E0F-684828894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8A13A9-F184-4396-8574-335BE362AD0B}" type="slidenum">
              <a:rPr lang="en-US" altLang="es-CO">
                <a:ea typeface="MS PGothic" panose="020B0600070205080204" pitchFamily="34" charset="-128"/>
              </a:rPr>
              <a:pPr/>
              <a:t>39</a:t>
            </a:fld>
            <a:endParaRPr lang="en-US" altLang="es-CO"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C823BE89-07D8-46CF-9163-9C3E258EFA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A844EF8F-9579-4846-B570-E175EC3C6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s-CO"/>
              <a:t>At least it seems to be the case when it comes to methods, where most of our good references come from the industry.</a:t>
            </a: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FC3ECBE0-142B-466A-A310-8AC4A8DDE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A6FFDEA-5998-4A0B-95B2-47D898C19072}" type="slidenum">
              <a:rPr lang="en-US" altLang="es-CO">
                <a:latin typeface="Times New Roman" panose="02020603050405020304" pitchFamily="18" charset="0"/>
              </a:rPr>
              <a:pPr/>
              <a:t>4</a:t>
            </a:fld>
            <a:endParaRPr lang="en-US" altLang="es-CO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1 Marcador de imagen de diapositiva">
            <a:extLst>
              <a:ext uri="{FF2B5EF4-FFF2-40B4-BE49-F238E27FC236}">
                <a16:creationId xmlns:a16="http://schemas.microsoft.com/office/drawing/2014/main" id="{4DA68C33-115D-463D-BCDC-3862BB8998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56323" name="2 Marcador de notas">
            <a:extLst>
              <a:ext uri="{FF2B5EF4-FFF2-40B4-BE49-F238E27FC236}">
                <a16:creationId xmlns:a16="http://schemas.microsoft.com/office/drawing/2014/main" id="{7F023F17-66FB-4C23-AB3E-E33D39ADA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CO" altLang="es-CO"/>
          </a:p>
        </p:txBody>
      </p:sp>
      <p:sp>
        <p:nvSpPr>
          <p:cNvPr id="56324" name="3 Marcador de número de diapositiva">
            <a:extLst>
              <a:ext uri="{FF2B5EF4-FFF2-40B4-BE49-F238E27FC236}">
                <a16:creationId xmlns:a16="http://schemas.microsoft.com/office/drawing/2014/main" id="{F1D8DC68-75CE-4DAE-92B2-FAE13454F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69DD7B2-355C-4D30-A321-FCFDE006BD52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 eaLnBrk="1" hangingPunct="1"/>
              <a:t>40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36313235-E70E-4B8D-9178-5D9650D820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2F0C4328-5E11-4489-885C-09375FF61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s-CO"/>
              <a:t>At least it seems to be the case when it comes to methods, where most of our good references come from the industry.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62BB599D-D259-4E50-B317-50AF18AC6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E39C1-95BF-4D8E-9CF8-155DE078DA55}" type="slidenum">
              <a:rPr lang="en-US" altLang="es-CO">
                <a:latin typeface="Times New Roman" panose="02020603050405020304" pitchFamily="18" charset="0"/>
              </a:rPr>
              <a:pPr/>
              <a:t>5</a:t>
            </a:fld>
            <a:endParaRPr lang="en-US" altLang="es-CO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6141DEE0-42C8-4CFD-B5DC-E63261D332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BC336-7E43-4BA2-8BB6-988DD1D68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two models (Frog &amp; octopus) are used systematically to:</a:t>
            </a:r>
          </a:p>
          <a:p>
            <a:pPr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Establish some common ground terminology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Describe many practices, techniques: what they do, how they work, etc. by expressing them in terms of the model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Analyze their value, usefulness, or applicability in various contexts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Find what is common or different across various processes, frameworks, standards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Perform </a:t>
            </a:r>
            <a:r>
              <a:rPr lang="en-US" dirty="0"/>
              <a:t>analysis of case studies: why did this work, or not?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4A680336-A9C9-4444-9F56-98DE7A34E0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C93AC1-ED8E-4E12-8272-5174F0BB8361}" type="slidenum">
              <a:rPr lang="en-US" altLang="es-CO">
                <a:latin typeface="Times New Roman" panose="02020603050405020304" pitchFamily="18" charset="0"/>
              </a:rPr>
              <a:pPr/>
              <a:t>20</a:t>
            </a:fld>
            <a:endParaRPr lang="en-US" altLang="es-CO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32CBD157-BD93-4FC6-AB7B-0C9A966A03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7F2FC-AEB3-4F41-9CF0-F6506EF57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two models (Frog &amp; octopus) are used systematically to:</a:t>
            </a:r>
          </a:p>
          <a:p>
            <a:pPr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Establish some common ground terminology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Describe many practices, techniques: what they do, how they work, etc. by expressing them in terms of the model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Analyze their value, usefulness, or applicability in various contexts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Find what is common or different across various processes, frameworks, standards</a:t>
            </a:r>
          </a:p>
          <a:p>
            <a:pPr marL="171450" indent="-171450">
              <a:buFont typeface="Arial"/>
              <a:buChar char="•"/>
              <a:defRPr/>
            </a:pPr>
            <a:endParaRPr lang="en-US" dirty="0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Perform </a:t>
            </a:r>
            <a:r>
              <a:rPr lang="en-US" dirty="0"/>
              <a:t>analysis of case studies: why did this work, or not?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5BE0ADEA-8952-45EA-ACFC-133C92C68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42935A-1A45-4A12-B32C-8521636458ED}" type="slidenum">
              <a:rPr lang="en-US" altLang="es-CO">
                <a:latin typeface="Times New Roman" panose="02020603050405020304" pitchFamily="18" charset="0"/>
              </a:rPr>
              <a:pPr/>
              <a:t>21</a:t>
            </a:fld>
            <a:endParaRPr lang="en-US" altLang="es-CO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56DFDD8B-6878-46B0-A45B-F17C3404F6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99B59FA1-011F-4341-91DB-5D79DBAEA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s-CO"/>
              <a:t>Even the best wines are not good for everyone.</a:t>
            </a: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C143A33D-336C-4AC4-A8AD-F4F258341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288447-3525-46DA-9090-6291FFCFB1D8}" type="slidenum">
              <a:rPr lang="en-US" altLang="es-CO">
                <a:latin typeface="Times New Roman" panose="02020603050405020304" pitchFamily="18" charset="0"/>
              </a:rPr>
              <a:pPr/>
              <a:t>22</a:t>
            </a:fld>
            <a:endParaRPr lang="en-US" altLang="es-CO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12B62B40-106C-413F-9525-D015D0E7BB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2BCC7C83-B562-4837-B386-578D8BAAF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s-CO"/>
              <a:t>Factor out the common denominator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CFC0475F-8ECC-44B3-A321-1697AC503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125DB6-41CD-4BEC-A7B8-CE5617FAF0A3}" type="slidenum">
              <a:rPr lang="en-US" altLang="es-CO">
                <a:latin typeface="Times New Roman" panose="02020603050405020304" pitchFamily="18" charset="0"/>
              </a:rPr>
              <a:pPr/>
              <a:t>23</a:t>
            </a:fld>
            <a:endParaRPr lang="en-US" altLang="es-CO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>
            <a:extLst>
              <a:ext uri="{FF2B5EF4-FFF2-40B4-BE49-F238E27FC236}">
                <a16:creationId xmlns:a16="http://schemas.microsoft.com/office/drawing/2014/main" id="{ABCF7051-3D50-493A-A4E1-20ACB8E1A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58AB3D-5CCD-487F-AAF8-7C705CA6D5C8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/>
              <a:t>24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43011" name="Rectangle 1">
            <a:extLst>
              <a:ext uri="{FF2B5EF4-FFF2-40B4-BE49-F238E27FC236}">
                <a16:creationId xmlns:a16="http://schemas.microsoft.com/office/drawing/2014/main" id="{04374FCF-30B6-47AD-ABE0-A28BAA5D5E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D9D5436-D334-4917-AA15-37FB3CF300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CO" altLang="es-CO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>
            <a:extLst>
              <a:ext uri="{FF2B5EF4-FFF2-40B4-BE49-F238E27FC236}">
                <a16:creationId xmlns:a16="http://schemas.microsoft.com/office/drawing/2014/main" id="{839C213B-1026-4495-A5A9-7C0D618E5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0875" algn="l"/>
                <a:tab pos="1303338" algn="l"/>
                <a:tab pos="1954213" algn="l"/>
                <a:tab pos="26066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0CFA6B-99F9-4189-9C7A-6F1D8E4A11A9}" type="slidenum">
              <a:rPr lang="es-CO" altLang="es-CO">
                <a:latin typeface="Times New Roman" panose="02020603050405020304" pitchFamily="18" charset="0"/>
                <a:ea typeface="DejaVu Sans"/>
                <a:cs typeface="DejaVu Sans"/>
              </a:rPr>
              <a:pPr/>
              <a:t>25</a:t>
            </a:fld>
            <a:endParaRPr lang="es-CO" altLang="es-CO">
              <a:latin typeface="Times New Roman" panose="02020603050405020304" pitchFamily="18" charset="0"/>
              <a:ea typeface="DejaVu Sans"/>
              <a:cs typeface="DejaVu Sans"/>
            </a:endParaRPr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66321501-7A23-4E70-A645-8967BAC617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698500"/>
            <a:ext cx="6127750" cy="3448050"/>
          </a:xfrm>
          <a:solidFill>
            <a:srgbClr val="FFFFFF"/>
          </a:solidFill>
          <a:ln/>
        </p:spPr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E69F7E50-2BDE-4993-B889-9429988875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68800"/>
            <a:ext cx="5487988" cy="4140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CO" altLang="es-C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A24130-C786-4E22-9DDE-3441277085A2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499656B-0528-4F79-8F27-5E8DE074F4FE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18884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E432B7-B0BF-4999-88C2-B139CD33F37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8A89C2-C283-4CF2-8021-78399C4384E0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4472264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E432B7-B0BF-4999-88C2-B139CD33F37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8A89C2-C283-4CF2-8021-78399C4384E0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524741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E432B7-B0BF-4999-88C2-B139CD33F37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8A89C2-C283-4CF2-8021-78399C4384E0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47057710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E432B7-B0BF-4999-88C2-B139CD33F37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8A89C2-C283-4CF2-8021-78399C4384E0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52250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E432B7-B0BF-4999-88C2-B139CD33F37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8A89C2-C283-4CF2-8021-78399C4384E0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82303315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25D643-DFB3-4A76-AE50-7EA5B61C8E3F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ED65-6DB3-4A17-8F19-445BD6244B65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613319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83174F-946F-4B75-87DA-750A4EB5B76B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C538-4FC3-4249-B9EB-F150E59A53C8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338510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CRE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83683" y="1107071"/>
            <a:ext cx="11508316" cy="50804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060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BA159-9E1C-45E9-8010-E22052668CD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B217-B9CC-45EA-9323-1B07DB404CF9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19408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C978F8-0D9F-485C-9B07-D8CF9009230B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F121366-DF25-4E29-A64F-BF2905D8BA4C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15991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A91404-7E20-45E9-93CF-CB2A67B91EAB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CB9BD5-E7D4-4561-8F10-B8917CC82834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63442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98885-86FC-4C91-B35C-E8293392961C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084E79-89C9-4DE8-8FA1-C8962DFC5F17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472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E432B7-B0BF-4999-88C2-B139CD33F37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89C2-C283-4CF2-8021-78399C4384E0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05808240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A6F5EE-AD51-49E5-998E-0367DC62E522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5ED0C-F345-4FA3-8751-3EAC755BE1BE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64910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EC540E-1AAB-4F41-89B2-58A47E1F0F90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FF83D-0200-4C0D-BFA5-6A2C973514F7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913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5B04E1-4AB2-40DC-9856-4E273C3FC50C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BDEF255-1422-4022-9D00-3D88D632C1BD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73366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2E432B7-B0BF-4999-88C2-B139CD33F37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8A89C2-C283-4CF2-8021-78399C4384E0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19762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FB367-29E0-48DF-9E67-5FC47E65C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INTRODUCCIÓN A SEMAT </a:t>
            </a:r>
            <a:r>
              <a:rPr lang="en-US" dirty="0"/>
              <a:t>(</a:t>
            </a:r>
            <a:r>
              <a:rPr lang="en-US" i="1" dirty="0"/>
              <a:t>Software Engineering Method and Theory</a:t>
            </a:r>
            <a:r>
              <a:rPr lang="en-US" dirty="0"/>
              <a:t>)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9E9332-85A7-4A53-96D7-9F831358DC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Presentación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material de </a:t>
            </a:r>
            <a:r>
              <a:rPr lang="en-US" dirty="0" err="1"/>
              <a:t>clase</a:t>
            </a:r>
            <a:r>
              <a:rPr lang="en-US" dirty="0"/>
              <a:t> del </a:t>
            </a:r>
            <a:r>
              <a:rPr lang="en-US" dirty="0" err="1"/>
              <a:t>Profesor</a:t>
            </a:r>
            <a:r>
              <a:rPr lang="en-US" dirty="0"/>
              <a:t> Carlos Mario Zapata</a:t>
            </a:r>
            <a:endParaRPr lang="es-CO" dirty="0"/>
          </a:p>
          <a:p>
            <a:r>
              <a:rPr lang="es-CO" dirty="0"/>
              <a:t>Fernán Alonso Villa Garzón</a:t>
            </a:r>
          </a:p>
          <a:p>
            <a:r>
              <a:rPr lang="es-CO" dirty="0"/>
              <a:t>Profesor Asociado</a:t>
            </a:r>
          </a:p>
          <a:p>
            <a:r>
              <a:rPr lang="es-CO" dirty="0"/>
              <a:t>M8A-315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2E50F984-AA7C-41F6-BDD6-9ED1B7FBEBDC}"/>
                  </a:ext>
                </a:extLst>
              </p14:cNvPr>
              <p14:cNvContentPartPr/>
              <p14:nvPr/>
            </p14:nvContentPartPr>
            <p14:xfrm>
              <a:off x="6893640" y="2902320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2E50F984-AA7C-41F6-BDD6-9ED1B7FBEB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280" y="2892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391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9BC356-C2F9-486F-8387-E71F1528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Modelo en V</a:t>
            </a: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E88F8-AF2E-45B5-A20C-C8C737DC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FEFFFF"/>
                </a:solidFill>
              </a:rPr>
              <a:t>Se requiere iniciar las pruebas lo antes posible.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8AA5D1-6A56-495D-9B9A-66D7E624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42486" y="5202719"/>
            <a:ext cx="650510" cy="517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A6CB217-B9CC-45EA-9323-1B07DB404CF9}" type="slidenum">
              <a:rPr lang="en-US" altLang="es-CO" smtClean="0"/>
              <a:pPr defTabSz="914400">
                <a:spcAft>
                  <a:spcPts val="600"/>
                </a:spcAft>
              </a:pPr>
              <a:t>10</a:t>
            </a:fld>
            <a:endParaRPr lang="en-US" alt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9E1950-5A23-45E0-95D5-0ABE55E3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4" y="1275159"/>
            <a:ext cx="5640502" cy="4314984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60B470-C758-4F51-AE40-ACF03926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0279" y="6135808"/>
            <a:ext cx="34221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Gestión de Proyectos de Software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6FF06C-BDB7-4805-B768-48DD2B25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 defTabSz="914400">
                <a:spcAft>
                  <a:spcPts val="600"/>
                </a:spcAft>
                <a:defRPr/>
              </a:pPr>
              <a:t>10/21/2021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5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BD8C2-0B80-44CE-B57C-3C034373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CO" dirty="0"/>
              <a:t>Modelo iterativo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6A10D7-7F9D-4120-ADD5-C2198463C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Se iteran sobre varios ciclos de vida en cascada.</a:t>
            </a:r>
          </a:p>
          <a:p>
            <a:pPr>
              <a:lnSpc>
                <a:spcPct val="150000"/>
              </a:lnSpc>
            </a:pPr>
            <a:r>
              <a:rPr lang="es-CO" dirty="0"/>
              <a:t>Al finalizar cada iteración se entrega una versión mejorada. (No es necesariamente incremental)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E591A6-1914-47A6-8C95-925F030B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493304"/>
            <a:ext cx="6953577" cy="3546324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3B7C7-3194-43C6-9E7A-2E9FD68E8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A6CB217-B9CC-45EA-9323-1B07DB404CF9}" type="slidenum">
              <a:rPr lang="es-ES" altLang="es-CO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s-ES" altLang="es-CO" sz="190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C7C8FB-A14C-49A0-81B5-6129C70E7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7D5E0-E7E1-42E7-8D79-406FFC35E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10/21/2021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78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1E94E5-2673-45BC-B818-2654121C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CO" dirty="0"/>
              <a:t>Modelo incremental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7EBAF1-05C0-47F4-BB4D-ACEC9BF6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CO" dirty="0"/>
              <a:t>Combina aspectos del modelo iterativo y cascada con el desarrollo de prototipos.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1A1623-1170-4749-997B-4E3028BB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484612"/>
            <a:ext cx="6953577" cy="3563708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932C2-A96F-4C38-BA1F-8C2673F0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A6CB217-B9CC-45EA-9323-1B07DB404CF9}" type="slidenum">
              <a:rPr lang="es-ES" altLang="es-CO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s-ES" altLang="es-CO" sz="190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F2CC43-01CA-44EB-A47F-BFE722F2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B9C5A5-642F-47EB-AA8A-D6C2A40C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10/21/2021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14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ACE82-494C-42A4-809C-828D600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633466" cy="1280890"/>
          </a:xfrm>
        </p:spPr>
        <p:txBody>
          <a:bodyPr>
            <a:normAutofit/>
          </a:bodyPr>
          <a:lstStyle/>
          <a:p>
            <a:r>
              <a:rPr lang="es-CO" dirty="0"/>
              <a:t>Modelo en espiral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AB4981-1284-48F8-A7AE-BEC0F9DB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A6CB217-B9CC-45EA-9323-1B07DB404CF9}" type="slidenum">
              <a:rPr lang="es-ES" altLang="es-CO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s-ES" altLang="es-CO" sz="19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F85141-491F-4551-8832-048AB577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040467"/>
            <a:ext cx="4637179" cy="38707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Las actividades se planean tal que se pueda avanzar según la espiral.</a:t>
            </a:r>
          </a:p>
          <a:p>
            <a:pPr>
              <a:lnSpc>
                <a:spcPct val="150000"/>
              </a:lnSpc>
            </a:pPr>
            <a:r>
              <a:rPr lang="es-CO" dirty="0"/>
              <a:t>De adentro hacia afuera.</a:t>
            </a:r>
          </a:p>
          <a:p>
            <a:pPr>
              <a:lnSpc>
                <a:spcPct val="150000"/>
              </a:lnSpc>
            </a:pPr>
            <a:r>
              <a:rPr lang="es-CO" dirty="0"/>
              <a:t>Cada ciclo representa un conjunto de actividades.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AB73D4-0A96-46DF-95CC-9E878CB8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10" y="2009803"/>
            <a:ext cx="4001315" cy="2531696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AD320E-901C-4FFF-A661-D58F6FD6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B509A-3340-4BF2-99F1-E8FDE0C9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10/21/2021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385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E94279-86BB-409E-B719-869C9B03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s-CO" dirty="0"/>
              <a:t>Modelo de prototipos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5567B-8422-42DC-9330-46D76897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s-CO" dirty="0"/>
              <a:t>También diseño rápido.</a:t>
            </a:r>
          </a:p>
          <a:p>
            <a:pPr>
              <a:lnSpc>
                <a:spcPct val="150000"/>
              </a:lnSpc>
            </a:pPr>
            <a:r>
              <a:rPr lang="es-CO" dirty="0"/>
              <a:t>Se requiere desarrollar un prototipo que debe ser evaluado para refinar los requisitos.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CCC8D1-252E-41DC-BE04-C0F482B7F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457163"/>
            <a:ext cx="5451627" cy="3623633"/>
          </a:xfrm>
          <a:prstGeom prst="rect">
            <a:avLst/>
          </a:prstGeom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E63D88-9615-441A-9672-93F5C0C0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A6CB217-B9CC-45EA-9323-1B07DB404CF9}" type="slidenum">
              <a:rPr lang="es-ES" altLang="es-CO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s-ES" altLang="es-CO" sz="190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7911BF-28A0-4571-8673-0AEBB421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7EA6FE-3DEE-4B34-9F63-5720DEBD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10/21/2021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567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93A8E-4A4A-4F03-B7FF-A5C084CE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8" name="Marcador de contenido 7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A2875027-3250-4FD0-BC34-54A3EACAA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55102"/>
            <a:ext cx="9450103" cy="6414258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8CCE83-3D7D-4A94-8BF5-57D059C6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BA159-9E1C-45E9-8010-E22052668CD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7518D-9F94-4C7D-A6DE-68B3D31A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7F1CD-4CF3-4C53-9619-A3B961E9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B217-B9CC-45EA-9323-1B07DB404CF9}" type="slidenum">
              <a:rPr lang="es-ES" altLang="es-CO" smtClean="0"/>
              <a:pPr/>
              <a:t>15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89051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B7FB1-D9EF-4FE2-A174-91C2277B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968A16-0028-4371-B41D-E3D2A500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BA159-9E1C-45E9-8010-E22052668CD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C95B85-78ED-4817-9D5D-B88FE975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227FBA-91F9-4930-88D4-F870A40F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B217-B9CC-45EA-9323-1B07DB404CF9}" type="slidenum">
              <a:rPr lang="es-ES" altLang="es-CO" smtClean="0"/>
              <a:pPr/>
              <a:t>16</a:t>
            </a:fld>
            <a:endParaRPr lang="es-ES" altLang="es-CO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9531E714-0DF8-4F66-9826-FCDC99266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9" y="675836"/>
            <a:ext cx="11012654" cy="5506327"/>
          </a:xfrm>
        </p:spPr>
      </p:pic>
    </p:spTree>
    <p:extLst>
      <p:ext uri="{BB962C8B-B14F-4D97-AF65-F5344CB8AC3E}">
        <p14:creationId xmlns:p14="http://schemas.microsoft.com/office/powerpoint/2010/main" val="372408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672A3749-109F-42F8-9234-F8696C87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182" y="368686"/>
            <a:ext cx="8911687" cy="128089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Algunos hechos que confirman la necesidad de una teoría</a:t>
            </a:r>
          </a:p>
        </p:txBody>
      </p:sp>
      <p:pic>
        <p:nvPicPr>
          <p:cNvPr id="11278" name="25 Marcador de contenido" descr="image1xl.jpg">
            <a:extLst>
              <a:ext uri="{FF2B5EF4-FFF2-40B4-BE49-F238E27FC236}">
                <a16:creationId xmlns:a16="http://schemas.microsoft.com/office/drawing/2014/main" id="{1F62C998-2494-4478-8940-1246355F4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2239" y="2663826"/>
            <a:ext cx="1360487" cy="2397125"/>
          </a:xfrm>
        </p:spPr>
      </p:pic>
      <p:sp>
        <p:nvSpPr>
          <p:cNvPr id="11280" name="3 Marcador de fecha">
            <a:extLst>
              <a:ext uri="{FF2B5EF4-FFF2-40B4-BE49-F238E27FC236}">
                <a16:creationId xmlns:a16="http://schemas.microsoft.com/office/drawing/2014/main" id="{AB53AF9E-00AE-43FE-A859-A18DF1A1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9A7C38E-8246-435A-9FF8-9332F5BAFE79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11281" name="4 Marcador de pie de página">
            <a:extLst>
              <a:ext uri="{FF2B5EF4-FFF2-40B4-BE49-F238E27FC236}">
                <a16:creationId xmlns:a16="http://schemas.microsoft.com/office/drawing/2014/main" id="{CB637107-3D08-4599-91A4-5C9C318A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11282" name="5 Marcador de número de diapositiva">
            <a:extLst>
              <a:ext uri="{FF2B5EF4-FFF2-40B4-BE49-F238E27FC236}">
                <a16:creationId xmlns:a16="http://schemas.microsoft.com/office/drawing/2014/main" id="{AADD8E1B-F893-4AFA-82A1-2E463068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DCA5736-FE37-4F61-82C7-B2B6FE3854DE}" type="slidenum">
              <a:rPr lang="es-ES" altLang="es-CO"/>
              <a:pPr eaLnBrk="1" hangingPunct="1"/>
              <a:t>17</a:t>
            </a:fld>
            <a:endParaRPr lang="es-ES" altLang="es-CO"/>
          </a:p>
        </p:txBody>
      </p:sp>
      <p:sp>
        <p:nvSpPr>
          <p:cNvPr id="11267" name="11 Rectángulo">
            <a:extLst>
              <a:ext uri="{FF2B5EF4-FFF2-40B4-BE49-F238E27FC236}">
                <a16:creationId xmlns:a16="http://schemas.microsoft.com/office/drawing/2014/main" id="{630D7A44-F114-487C-9775-5D0607E35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6" y="1557338"/>
            <a:ext cx="7510463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93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3600"/>
              <a:t>Dependemos de las tendencias y modas de métodos.</a:t>
            </a:r>
          </a:p>
        </p:txBody>
      </p:sp>
      <p:sp>
        <p:nvSpPr>
          <p:cNvPr id="11268" name="12 CuadroTexto">
            <a:extLst>
              <a:ext uri="{FF2B5EF4-FFF2-40B4-BE49-F238E27FC236}">
                <a16:creationId xmlns:a16="http://schemas.microsoft.com/office/drawing/2014/main" id="{AE86068A-8845-48EF-A0A3-07285C8C593F}"/>
              </a:ext>
            </a:extLst>
          </p:cNvPr>
          <p:cNvSpPr txBox="1">
            <a:spLocks noChangeArrowheads="1"/>
          </p:cNvSpPr>
          <p:nvPr/>
        </p:nvSpPr>
        <p:spPr bwMode="auto">
          <a:xfrm rot="18919647">
            <a:off x="2952751" y="5368926"/>
            <a:ext cx="1077913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/>
              <a:t>Cascada</a:t>
            </a:r>
          </a:p>
        </p:txBody>
      </p:sp>
      <p:sp>
        <p:nvSpPr>
          <p:cNvPr id="11269" name="13 CuadroTexto">
            <a:extLst>
              <a:ext uri="{FF2B5EF4-FFF2-40B4-BE49-F238E27FC236}">
                <a16:creationId xmlns:a16="http://schemas.microsoft.com/office/drawing/2014/main" id="{9C36B230-9916-4620-AFA6-6E6EE3FA0F25}"/>
              </a:ext>
            </a:extLst>
          </p:cNvPr>
          <p:cNvSpPr txBox="1">
            <a:spLocks noChangeArrowheads="1"/>
          </p:cNvSpPr>
          <p:nvPr/>
        </p:nvSpPr>
        <p:spPr bwMode="auto">
          <a:xfrm rot="18919647">
            <a:off x="3817939" y="5462588"/>
            <a:ext cx="13477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/>
              <a:t>Prototipado</a:t>
            </a:r>
          </a:p>
        </p:txBody>
      </p:sp>
      <p:sp>
        <p:nvSpPr>
          <p:cNvPr id="11270" name="14 CuadroTexto">
            <a:extLst>
              <a:ext uri="{FF2B5EF4-FFF2-40B4-BE49-F238E27FC236}">
                <a16:creationId xmlns:a16="http://schemas.microsoft.com/office/drawing/2014/main" id="{D8E32437-47D3-4F5E-B04B-28CF6022DD6D}"/>
              </a:ext>
            </a:extLst>
          </p:cNvPr>
          <p:cNvSpPr txBox="1">
            <a:spLocks noChangeArrowheads="1"/>
          </p:cNvSpPr>
          <p:nvPr/>
        </p:nvSpPr>
        <p:spPr bwMode="auto">
          <a:xfrm rot="18919647">
            <a:off x="4989514" y="5462588"/>
            <a:ext cx="13731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/>
              <a:t>Incremental</a:t>
            </a:r>
          </a:p>
        </p:txBody>
      </p:sp>
      <p:sp>
        <p:nvSpPr>
          <p:cNvPr id="11271" name="15 CuadroTexto">
            <a:extLst>
              <a:ext uri="{FF2B5EF4-FFF2-40B4-BE49-F238E27FC236}">
                <a16:creationId xmlns:a16="http://schemas.microsoft.com/office/drawing/2014/main" id="{1C0D513A-7278-4364-8C35-CCF301447BFE}"/>
              </a:ext>
            </a:extLst>
          </p:cNvPr>
          <p:cNvSpPr txBox="1">
            <a:spLocks noChangeArrowheads="1"/>
          </p:cNvSpPr>
          <p:nvPr/>
        </p:nvSpPr>
        <p:spPr bwMode="auto">
          <a:xfrm rot="18919647">
            <a:off x="6305551" y="5462588"/>
            <a:ext cx="8731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/>
              <a:t>Espiral</a:t>
            </a:r>
          </a:p>
        </p:txBody>
      </p:sp>
      <p:sp>
        <p:nvSpPr>
          <p:cNvPr id="11272" name="16 CuadroTexto">
            <a:extLst>
              <a:ext uri="{FF2B5EF4-FFF2-40B4-BE49-F238E27FC236}">
                <a16:creationId xmlns:a16="http://schemas.microsoft.com/office/drawing/2014/main" id="{07ED1980-04F3-4AB3-927E-EA5E6DAB893C}"/>
              </a:ext>
            </a:extLst>
          </p:cNvPr>
          <p:cNvSpPr txBox="1">
            <a:spLocks noChangeArrowheads="1"/>
          </p:cNvSpPr>
          <p:nvPr/>
        </p:nvSpPr>
        <p:spPr bwMode="auto">
          <a:xfrm rot="18919647">
            <a:off x="7464425" y="5462588"/>
            <a:ext cx="65563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/>
              <a:t>RAD</a:t>
            </a:r>
          </a:p>
        </p:txBody>
      </p:sp>
      <p:sp>
        <p:nvSpPr>
          <p:cNvPr id="11273" name="17 CuadroTexto">
            <a:extLst>
              <a:ext uri="{FF2B5EF4-FFF2-40B4-BE49-F238E27FC236}">
                <a16:creationId xmlns:a16="http://schemas.microsoft.com/office/drawing/2014/main" id="{B8554035-98E2-4A0A-8C3E-CA85F13FBE9D}"/>
              </a:ext>
            </a:extLst>
          </p:cNvPr>
          <p:cNvSpPr txBox="1">
            <a:spLocks noChangeArrowheads="1"/>
          </p:cNvSpPr>
          <p:nvPr/>
        </p:nvSpPr>
        <p:spPr bwMode="auto">
          <a:xfrm rot="18919647">
            <a:off x="8215314" y="5462588"/>
            <a:ext cx="10128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/>
              <a:t>SCRUM</a:t>
            </a:r>
          </a:p>
        </p:txBody>
      </p:sp>
      <p:pic>
        <p:nvPicPr>
          <p:cNvPr id="11274" name="18 Imagen" descr="Incremental.jpg">
            <a:extLst>
              <a:ext uri="{FF2B5EF4-FFF2-40B4-BE49-F238E27FC236}">
                <a16:creationId xmlns:a16="http://schemas.microsoft.com/office/drawing/2014/main" id="{B87E3F10-EB34-4FBA-A5C2-FA04BC1F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2598738"/>
            <a:ext cx="110172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19 Imagen" descr="Moda-Espiral2.jpg">
            <a:extLst>
              <a:ext uri="{FF2B5EF4-FFF2-40B4-BE49-F238E27FC236}">
                <a16:creationId xmlns:a16="http://schemas.microsoft.com/office/drawing/2014/main" id="{3D6235ED-CF40-4179-A839-C82D38C4E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6" y="2598738"/>
            <a:ext cx="110172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20 Imagen" descr="dressdesign.jpg">
            <a:extLst>
              <a:ext uri="{FF2B5EF4-FFF2-40B4-BE49-F238E27FC236}">
                <a16:creationId xmlns:a16="http://schemas.microsoft.com/office/drawing/2014/main" id="{090BC28F-903A-4F71-B0A4-95978A38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6" y="2663826"/>
            <a:ext cx="1414463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21 Imagen" descr="RAD.jpg">
            <a:extLst>
              <a:ext uri="{FF2B5EF4-FFF2-40B4-BE49-F238E27FC236}">
                <a16:creationId xmlns:a16="http://schemas.microsoft.com/office/drawing/2014/main" id="{436EA8E1-A2A8-4656-809C-62559A9E4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0" y="2598738"/>
            <a:ext cx="88900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26 Imagen" descr="004914ZJb.jpg">
            <a:extLst>
              <a:ext uri="{FF2B5EF4-FFF2-40B4-BE49-F238E27FC236}">
                <a16:creationId xmlns:a16="http://schemas.microsoft.com/office/drawing/2014/main" id="{1EB3FE00-D7F8-45B5-8315-93EF2681F3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13" y="2598738"/>
            <a:ext cx="129540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3EFB6DAF-1EDA-4280-BC0B-44654128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025" y="147862"/>
            <a:ext cx="8911687" cy="128089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Algunos hechos que confirman la necesidad de una teoría</a:t>
            </a:r>
          </a:p>
        </p:txBody>
      </p:sp>
      <p:sp>
        <p:nvSpPr>
          <p:cNvPr id="12297" name="3 Marcador de fecha">
            <a:extLst>
              <a:ext uri="{FF2B5EF4-FFF2-40B4-BE49-F238E27FC236}">
                <a16:creationId xmlns:a16="http://schemas.microsoft.com/office/drawing/2014/main" id="{53C01C0F-5791-4885-8BAB-72A7B2E2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1DA634-E691-4444-9801-764A5C3F5BD2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12299" name="5 Marcador de número de diapositiva">
            <a:extLst>
              <a:ext uri="{FF2B5EF4-FFF2-40B4-BE49-F238E27FC236}">
                <a16:creationId xmlns:a16="http://schemas.microsoft.com/office/drawing/2014/main" id="{2212A037-05DE-4A1D-92ED-4B6E5F85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1BCAC21-9D10-450C-AEDA-BB3D8765F56E}" type="slidenum">
              <a:rPr lang="es-ES" altLang="es-CO"/>
              <a:pPr eaLnBrk="1" hangingPunct="1"/>
              <a:t>18</a:t>
            </a:fld>
            <a:endParaRPr lang="es-ES" altLang="es-CO"/>
          </a:p>
        </p:txBody>
      </p:sp>
      <p:sp>
        <p:nvSpPr>
          <p:cNvPr id="12291" name="12 Rectángulo">
            <a:extLst>
              <a:ext uri="{FF2B5EF4-FFF2-40B4-BE49-F238E27FC236}">
                <a16:creationId xmlns:a16="http://schemas.microsoft.com/office/drawing/2014/main" id="{51CDDB44-40ED-45A0-814E-64484A509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6" y="1773239"/>
            <a:ext cx="49688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93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/>
              <a:t>Carecemos de bases teóricas.</a:t>
            </a:r>
          </a:p>
        </p:txBody>
      </p:sp>
      <p:pic>
        <p:nvPicPr>
          <p:cNvPr id="12292" name="13 Imagen" descr="baseMatematica.jpg">
            <a:extLst>
              <a:ext uri="{FF2B5EF4-FFF2-40B4-BE49-F238E27FC236}">
                <a16:creationId xmlns:a16="http://schemas.microsoft.com/office/drawing/2014/main" id="{301DF6EE-5508-433F-B7F9-490491E22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884" y="1417115"/>
            <a:ext cx="1619251" cy="107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14 Rectángulo">
            <a:extLst>
              <a:ext uri="{FF2B5EF4-FFF2-40B4-BE49-F238E27FC236}">
                <a16:creationId xmlns:a16="http://schemas.microsoft.com/office/drawing/2014/main" id="{231E339D-A093-4731-AE6A-6D91AF2EC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4633" y="2775085"/>
            <a:ext cx="5094287" cy="116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La validación y evaluación experimental es escasa.</a:t>
            </a:r>
          </a:p>
        </p:txBody>
      </p:sp>
      <p:pic>
        <p:nvPicPr>
          <p:cNvPr id="12294" name="15 Imagen" descr="Experiment_1_tnb.png">
            <a:extLst>
              <a:ext uri="{FF2B5EF4-FFF2-40B4-BE49-F238E27FC236}">
                <a16:creationId xmlns:a16="http://schemas.microsoft.com/office/drawing/2014/main" id="{23F83620-CB10-4BA3-B4A3-656B4ED97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16" y="2414588"/>
            <a:ext cx="2066925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17 Imagen" descr="brecha.png">
            <a:extLst>
              <a:ext uri="{FF2B5EF4-FFF2-40B4-BE49-F238E27FC236}">
                <a16:creationId xmlns:a16="http://schemas.microsoft.com/office/drawing/2014/main" id="{DA4441F1-90F4-48F9-91E7-FF4F3DD91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04" y="4568784"/>
            <a:ext cx="2811462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18 Rectángulo">
            <a:extLst>
              <a:ext uri="{FF2B5EF4-FFF2-40B4-BE49-F238E27FC236}">
                <a16:creationId xmlns:a16="http://schemas.microsoft.com/office/drawing/2014/main" id="{37B41708-F463-4E75-B4FC-FB7F76FDC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4387851"/>
            <a:ext cx="5092700" cy="232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Hay una brecha entre la investigación académica y su aplicación práctica en la industria.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5D54B7AE-6D7F-4566-9CBA-7DD42B85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5575"/>
            <a:ext cx="9144000" cy="1252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Algunos efectos de no contar con la teoría para la ingeniería de software</a:t>
            </a:r>
          </a:p>
        </p:txBody>
      </p:sp>
      <p:sp>
        <p:nvSpPr>
          <p:cNvPr id="13319" name="3 Marcador de fecha">
            <a:extLst>
              <a:ext uri="{FF2B5EF4-FFF2-40B4-BE49-F238E27FC236}">
                <a16:creationId xmlns:a16="http://schemas.microsoft.com/office/drawing/2014/main" id="{CBDA501F-F041-47AD-8820-F2599BE6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F7E9B4-B364-42FB-BB51-A85D0A86F176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13321" name="5 Marcador de número de diapositiva">
            <a:extLst>
              <a:ext uri="{FF2B5EF4-FFF2-40B4-BE49-F238E27FC236}">
                <a16:creationId xmlns:a16="http://schemas.microsoft.com/office/drawing/2014/main" id="{4ADC7AB6-5B55-459D-8AED-9019AABA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8B1D90-7B00-41F2-AA91-4ACCF6916AA1}" type="slidenum">
              <a:rPr lang="es-ES" altLang="es-CO"/>
              <a:pPr eaLnBrk="1" hangingPunct="1"/>
              <a:t>19</a:t>
            </a:fld>
            <a:endParaRPr lang="es-ES" altLang="es-CO"/>
          </a:p>
        </p:txBody>
      </p:sp>
      <p:sp>
        <p:nvSpPr>
          <p:cNvPr id="13315" name="4 Rectángulo">
            <a:extLst>
              <a:ext uri="{FF2B5EF4-FFF2-40B4-BE49-F238E27FC236}">
                <a16:creationId xmlns:a16="http://schemas.microsoft.com/office/drawing/2014/main" id="{FC84288A-D24D-443E-8F32-0AF910029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50" y="1208946"/>
            <a:ext cx="5749925" cy="116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Es muy difícil para los profesionales aprender unos de otros.</a:t>
            </a:r>
          </a:p>
        </p:txBody>
      </p:sp>
      <p:pic>
        <p:nvPicPr>
          <p:cNvPr id="13316" name="5 Imagen" descr="newjobtrainig.jpg">
            <a:extLst>
              <a:ext uri="{FF2B5EF4-FFF2-40B4-BE49-F238E27FC236}">
                <a16:creationId xmlns:a16="http://schemas.microsoft.com/office/drawing/2014/main" id="{79BDCC35-DA99-4596-82D9-3D031EBD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884" y="2649486"/>
            <a:ext cx="2221731" cy="209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7 Rectángulo">
            <a:extLst>
              <a:ext uri="{FF2B5EF4-FFF2-40B4-BE49-F238E27FC236}">
                <a16:creationId xmlns:a16="http://schemas.microsoft.com/office/drawing/2014/main" id="{7CBC69FC-FA58-4D7C-94C1-461CC1B0F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997" y="2461484"/>
            <a:ext cx="6140252" cy="232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Es difícil moverse de una línea de producción a otra, se pierde mucho tiempo aprendiendo la manera de trabajo.</a:t>
            </a:r>
          </a:p>
        </p:txBody>
      </p:sp>
      <p:sp>
        <p:nvSpPr>
          <p:cNvPr id="13318" name="8 Rectángulo">
            <a:extLst>
              <a:ext uri="{FF2B5EF4-FFF2-40B4-BE49-F238E27FC236}">
                <a16:creationId xmlns:a16="http://schemas.microsoft.com/office/drawing/2014/main" id="{13FC2CD4-46B3-4D05-AE65-A0FF517E9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0" y="4941888"/>
            <a:ext cx="7054850" cy="17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Es difícil tener un desarrollo profesional y adoptar fácilmente buenas nuevas ideas o rechazar las que no son tan buenas.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881D64CA-409A-4B32-A24A-A9F70E6C1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60688" y="381555"/>
            <a:ext cx="7707312" cy="1144588"/>
          </a:xfrm>
        </p:spPr>
        <p:txBody>
          <a:bodyPr vert="horz" lIns="91440" tIns="32803" rIns="91440" bIns="45720" rtlCol="0" anchor="t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¿Por qué necesitamos una teoría para la ingeniería de software?</a:t>
            </a:r>
          </a:p>
        </p:txBody>
      </p:sp>
      <p:sp>
        <p:nvSpPr>
          <p:cNvPr id="4103" name="3 Marcador de fecha">
            <a:extLst>
              <a:ext uri="{FF2B5EF4-FFF2-40B4-BE49-F238E27FC236}">
                <a16:creationId xmlns:a16="http://schemas.microsoft.com/office/drawing/2014/main" id="{A5AAEE2E-AB1B-4C5F-9A2E-78589BF8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200" y="6237288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9B01D5-B69A-4944-B63A-7E2D6096133B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4104" name="4 Marcador de pie de página">
            <a:extLst>
              <a:ext uri="{FF2B5EF4-FFF2-40B4-BE49-F238E27FC236}">
                <a16:creationId xmlns:a16="http://schemas.microsoft.com/office/drawing/2014/main" id="{DF8AEE17-9B48-4B23-A65B-0F13715E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237288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4105" name="5 Marcador de número de diapositiva">
            <a:extLst>
              <a:ext uri="{FF2B5EF4-FFF2-40B4-BE49-F238E27FC236}">
                <a16:creationId xmlns:a16="http://schemas.microsoft.com/office/drawing/2014/main" id="{2E174F83-6969-4A22-9F1F-BC0DCF17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237288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16FB71-AE2D-47DF-B911-6E6D537EF472}" type="slidenum">
              <a:rPr lang="es-ES" altLang="es-CO"/>
              <a:pPr eaLnBrk="1" hangingPunct="1"/>
              <a:t>2</a:t>
            </a:fld>
            <a:endParaRPr lang="es-ES" altLang="es-CO"/>
          </a:p>
        </p:txBody>
      </p:sp>
      <p:pic>
        <p:nvPicPr>
          <p:cNvPr id="4099" name="3 Marcador de contenido" descr="misunderstanding.jpg">
            <a:extLst>
              <a:ext uri="{FF2B5EF4-FFF2-40B4-BE49-F238E27FC236}">
                <a16:creationId xmlns:a16="http://schemas.microsoft.com/office/drawing/2014/main" id="{5830BA11-585E-4955-B578-F60374ED3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743" y="4083797"/>
            <a:ext cx="293211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4 Rectángulo">
            <a:extLst>
              <a:ext uri="{FF2B5EF4-FFF2-40B4-BE49-F238E27FC236}">
                <a16:creationId xmlns:a16="http://schemas.microsoft.com/office/drawing/2014/main" id="{516F51A9-05A4-4EB3-A5D9-85A2EE41B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3855" y="4386688"/>
            <a:ext cx="6268689" cy="17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Tampoco entendemos la mejor manera de comunicar y compartir nuestro conocimiento.</a:t>
            </a:r>
          </a:p>
        </p:txBody>
      </p:sp>
      <p:sp>
        <p:nvSpPr>
          <p:cNvPr id="4101" name="6 Rectángulo">
            <a:extLst>
              <a:ext uri="{FF2B5EF4-FFF2-40B4-BE49-F238E27FC236}">
                <a16:creationId xmlns:a16="http://schemas.microsoft.com/office/drawing/2014/main" id="{345E871D-4A96-45B2-A541-4A1E83431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784140"/>
            <a:ext cx="5884862" cy="17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No sabemos como mejorar continuamente el modo de desarrollar software.</a:t>
            </a:r>
          </a:p>
        </p:txBody>
      </p:sp>
      <p:pic>
        <p:nvPicPr>
          <p:cNvPr id="4102" name="7 Imagen" descr="pdca.png">
            <a:extLst>
              <a:ext uri="{FF2B5EF4-FFF2-40B4-BE49-F238E27FC236}">
                <a16:creationId xmlns:a16="http://schemas.microsoft.com/office/drawing/2014/main" id="{14FB77D9-6B2C-4AB6-9C7D-CF3A2351F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74" y="1663688"/>
            <a:ext cx="242887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928FCF9A-B4EF-4649-886E-D9873FAF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42" y="90219"/>
            <a:ext cx="9527117" cy="1143000"/>
          </a:xfrm>
        </p:spPr>
        <p:txBody>
          <a:bodyPr/>
          <a:lstStyle/>
          <a:p>
            <a:r>
              <a:rPr lang="en-US" altLang="es-CO" dirty="0" err="1"/>
              <a:t>Desafíos</a:t>
            </a:r>
            <a:r>
              <a:rPr lang="en-US" altLang="es-CO" dirty="0"/>
              <a:t> de la </a:t>
            </a:r>
            <a:r>
              <a:rPr lang="en-US" altLang="es-CO" dirty="0" err="1"/>
              <a:t>educación</a:t>
            </a:r>
            <a:r>
              <a:rPr lang="en-US" altLang="es-CO" dirty="0"/>
              <a:t> </a:t>
            </a:r>
            <a:r>
              <a:rPr lang="en-US" altLang="es-CO" dirty="0" err="1"/>
              <a:t>en</a:t>
            </a:r>
            <a:r>
              <a:rPr lang="en-US" altLang="es-CO" dirty="0"/>
              <a:t> </a:t>
            </a:r>
            <a:r>
              <a:rPr lang="en-US" altLang="es-CO" dirty="0" err="1"/>
              <a:t>ingeniería</a:t>
            </a:r>
            <a:r>
              <a:rPr lang="en-US" altLang="es-CO" dirty="0"/>
              <a:t> de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3176-61A8-40ED-BDD6-432D1E5C17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¿</a:t>
            </a:r>
            <a:r>
              <a:rPr lang="en-US" dirty="0" err="1"/>
              <a:t>Terminología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?</a:t>
            </a:r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sz="5400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Los </a:t>
            </a:r>
            <a:r>
              <a:rPr lang="en-US" dirty="0" err="1"/>
              <a:t>estudiantes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sus </a:t>
            </a:r>
            <a:r>
              <a:rPr lang="en-US" dirty="0" err="1"/>
              <a:t>propios</a:t>
            </a:r>
            <a:r>
              <a:rPr lang="en-US" dirty="0"/>
              <a:t> </a:t>
            </a:r>
            <a:r>
              <a:rPr lang="en-US" dirty="0" err="1"/>
              <a:t>intereses</a:t>
            </a:r>
            <a:r>
              <a:rPr lang="en-US" dirty="0"/>
              <a:t>.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Ayudarlos</a:t>
            </a:r>
            <a:r>
              <a:rPr lang="en-US" dirty="0"/>
              <a:t>?</a:t>
            </a:r>
          </a:p>
        </p:txBody>
      </p:sp>
      <p:grpSp>
        <p:nvGrpSpPr>
          <p:cNvPr id="14340" name="Group 10">
            <a:extLst>
              <a:ext uri="{FF2B5EF4-FFF2-40B4-BE49-F238E27FC236}">
                <a16:creationId xmlns:a16="http://schemas.microsoft.com/office/drawing/2014/main" id="{00EC3018-F393-43B4-8A42-2B6827C3AB13}"/>
              </a:ext>
            </a:extLst>
          </p:cNvPr>
          <p:cNvGrpSpPr>
            <a:grpSpLocks/>
          </p:cNvGrpSpPr>
          <p:nvPr/>
        </p:nvGrpSpPr>
        <p:grpSpPr bwMode="auto">
          <a:xfrm>
            <a:off x="1637264" y="1606551"/>
            <a:ext cx="9236772" cy="1932848"/>
            <a:chOff x="113264" y="1453309"/>
            <a:chExt cx="9236772" cy="1932130"/>
          </a:xfrm>
        </p:grpSpPr>
        <p:pic>
          <p:nvPicPr>
            <p:cNvPr id="14346" name="Picture 9">
              <a:extLst>
                <a:ext uri="{FF2B5EF4-FFF2-40B4-BE49-F238E27FC236}">
                  <a16:creationId xmlns:a16="http://schemas.microsoft.com/office/drawing/2014/main" id="{1A1AAAD2-9BB9-489F-8C84-F3C9D21A8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36" y="1715892"/>
              <a:ext cx="9144000" cy="1669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7" name="TextBox 3">
              <a:extLst>
                <a:ext uri="{FF2B5EF4-FFF2-40B4-BE49-F238E27FC236}">
                  <a16:creationId xmlns:a16="http://schemas.microsoft.com/office/drawing/2014/main" id="{969A6CD1-4FBD-4359-964F-B7BE6F1B0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616645">
              <a:off x="7103612" y="1453309"/>
              <a:ext cx="18119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s-CO" b="1">
                  <a:solidFill>
                    <a:srgbClr val="A99364"/>
                  </a:solidFill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Scrum Master</a:t>
              </a:r>
              <a:endParaRPr lang="en-US" altLang="es-CO">
                <a:solidFill>
                  <a:srgbClr val="A99364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endParaRPr>
            </a:p>
          </p:txBody>
        </p:sp>
        <p:sp>
          <p:nvSpPr>
            <p:cNvPr id="14348" name="TextBox 4">
              <a:extLst>
                <a:ext uri="{FF2B5EF4-FFF2-40B4-BE49-F238E27FC236}">
                  <a16:creationId xmlns:a16="http://schemas.microsoft.com/office/drawing/2014/main" id="{BE906504-FC24-496B-9A66-4C70B96F03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53450">
              <a:off x="1525509" y="2197824"/>
              <a:ext cx="18244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CO" b="1"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Requirement</a:t>
              </a:r>
            </a:p>
          </p:txBody>
        </p:sp>
        <p:sp>
          <p:nvSpPr>
            <p:cNvPr id="14349" name="TextBox 5">
              <a:extLst>
                <a:ext uri="{FF2B5EF4-FFF2-40B4-BE49-F238E27FC236}">
                  <a16:creationId xmlns:a16="http://schemas.microsoft.com/office/drawing/2014/main" id="{256BC454-C44A-4D87-A2DC-2FC31C04B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35206">
              <a:off x="113264" y="1946003"/>
              <a:ext cx="13756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CO" b="1"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Iteration</a:t>
              </a:r>
              <a:endParaRPr lang="en-US" altLang="es-CO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endParaRPr>
            </a:p>
          </p:txBody>
        </p:sp>
        <p:sp>
          <p:nvSpPr>
            <p:cNvPr id="14350" name="TextBox 6">
              <a:extLst>
                <a:ext uri="{FF2B5EF4-FFF2-40B4-BE49-F238E27FC236}">
                  <a16:creationId xmlns:a16="http://schemas.microsoft.com/office/drawing/2014/main" id="{5129A52E-1BA9-4169-A2D8-5B14A7878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738968">
              <a:off x="6276781" y="1716075"/>
              <a:ext cx="11047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CO" b="1">
                  <a:solidFill>
                    <a:srgbClr val="A99364"/>
                  </a:solidFill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Story</a:t>
              </a:r>
              <a:endParaRPr lang="en-US" altLang="es-CO">
                <a:solidFill>
                  <a:srgbClr val="A99364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endParaRPr>
            </a:p>
          </p:txBody>
        </p:sp>
        <p:sp>
          <p:nvSpPr>
            <p:cNvPr id="14351" name="TextBox 7">
              <a:extLst>
                <a:ext uri="{FF2B5EF4-FFF2-40B4-BE49-F238E27FC236}">
                  <a16:creationId xmlns:a16="http://schemas.microsoft.com/office/drawing/2014/main" id="{142F35AC-F453-4387-82CF-44F11769A8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65585">
              <a:off x="5224935" y="1989797"/>
              <a:ext cx="11047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CO" b="1">
                  <a:solidFill>
                    <a:srgbClr val="A99364"/>
                  </a:solidFill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Sprint</a:t>
              </a:r>
              <a:endParaRPr lang="en-US" altLang="es-CO">
                <a:solidFill>
                  <a:srgbClr val="A99364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endParaRPr>
            </a:p>
          </p:txBody>
        </p:sp>
        <p:sp>
          <p:nvSpPr>
            <p:cNvPr id="14352" name="TextBox 8">
              <a:extLst>
                <a:ext uri="{FF2B5EF4-FFF2-40B4-BE49-F238E27FC236}">
                  <a16:creationId xmlns:a16="http://schemas.microsoft.com/office/drawing/2014/main" id="{88A82EFC-1FBF-4BC3-916F-29AF2D475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43222" flipH="1">
              <a:off x="3240506" y="2559130"/>
              <a:ext cx="16004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s-CO" b="1" dirty="0">
                  <a:latin typeface="Trebuchet MS" panose="020B0603020202020204" pitchFamily="34" charset="0"/>
                  <a:ea typeface="Trebuchet MS" panose="020B0603020202020204" pitchFamily="34" charset="0"/>
                  <a:cs typeface="Trebuchet MS" panose="020B0603020202020204" pitchFamily="34" charset="0"/>
                </a:rPr>
                <a:t>Team Lead</a:t>
              </a:r>
              <a:endParaRPr lang="en-US" altLang="es-CO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endParaRPr>
            </a:p>
          </p:txBody>
        </p:sp>
      </p:grp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60747D61-D77E-4865-B3C7-5BC04F8C9223}"/>
              </a:ext>
            </a:extLst>
          </p:cNvPr>
          <p:cNvSpPr/>
          <p:nvPr/>
        </p:nvSpPr>
        <p:spPr>
          <a:xfrm>
            <a:off x="2325074" y="4175412"/>
            <a:ext cx="2759075" cy="1435100"/>
          </a:xfrm>
          <a:prstGeom prst="cloudCallout">
            <a:avLst>
              <a:gd name="adj1" fmla="val 57558"/>
              <a:gd name="adj2" fmla="val 93868"/>
            </a:avLst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000000"/>
                </a:solidFill>
                <a:latin typeface="Trebuchet MS"/>
                <a:cs typeface="Trebuchet MS"/>
              </a:rPr>
              <a:t>Quiero</a:t>
            </a:r>
            <a:r>
              <a:rPr lang="en-US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rebuchet MS"/>
                <a:cs typeface="Trebuchet MS"/>
              </a:rPr>
              <a:t>crear</a:t>
            </a:r>
            <a:r>
              <a:rPr lang="en-US" dirty="0">
                <a:solidFill>
                  <a:srgbClr val="000000"/>
                </a:solidFill>
                <a:latin typeface="Trebuchet MS"/>
                <a:cs typeface="Trebuchet MS"/>
              </a:rPr>
              <a:t> mi </a:t>
            </a:r>
            <a:r>
              <a:rPr lang="en-US" dirty="0" err="1">
                <a:solidFill>
                  <a:srgbClr val="000000"/>
                </a:solidFill>
                <a:latin typeface="Trebuchet MS"/>
                <a:cs typeface="Trebuchet MS"/>
              </a:rPr>
              <a:t>propia</a:t>
            </a:r>
            <a:r>
              <a:rPr lang="en-US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rebuchet MS"/>
                <a:cs typeface="Trebuchet MS"/>
              </a:rPr>
              <a:t>empresa</a:t>
            </a:r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509115A9-F6AF-490D-B87E-716E9F869BFD}"/>
              </a:ext>
            </a:extLst>
          </p:cNvPr>
          <p:cNvSpPr/>
          <p:nvPr/>
        </p:nvSpPr>
        <p:spPr>
          <a:xfrm>
            <a:off x="6931538" y="4110986"/>
            <a:ext cx="2955925" cy="1566862"/>
          </a:xfrm>
          <a:prstGeom prst="cloudCallout">
            <a:avLst>
              <a:gd name="adj1" fmla="val -72465"/>
              <a:gd name="adj2" fmla="val 8179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  <a:latin typeface="Trebuchet MS"/>
                <a:cs typeface="Trebuchet MS"/>
              </a:rPr>
              <a:t>Quiero</a:t>
            </a:r>
            <a:r>
              <a:rPr lang="en-US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rebuchet MS"/>
                <a:cs typeface="Trebuchet MS"/>
              </a:rPr>
              <a:t>que</a:t>
            </a:r>
            <a:r>
              <a:rPr lang="en-US" dirty="0">
                <a:solidFill>
                  <a:schemeClr val="tx1"/>
                </a:solidFill>
                <a:latin typeface="Trebuchet MS"/>
                <a:cs typeface="Trebuchet MS"/>
              </a:rPr>
              <a:t> me </a:t>
            </a:r>
            <a:r>
              <a:rPr lang="en-US" dirty="0" err="1">
                <a:solidFill>
                  <a:schemeClr val="tx1"/>
                </a:solidFill>
                <a:latin typeface="Trebuchet MS"/>
                <a:cs typeface="Trebuchet MS"/>
              </a:rPr>
              <a:t>contrate</a:t>
            </a:r>
            <a:r>
              <a:rPr lang="en-US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rebuchet MS"/>
                <a:cs typeface="Trebuchet MS"/>
              </a:rPr>
              <a:t>una</a:t>
            </a:r>
            <a:r>
              <a:rPr lang="en-US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rebuchet MS"/>
                <a:cs typeface="Trebuchet MS"/>
              </a:rPr>
              <a:t>multinacional</a:t>
            </a:r>
            <a:endParaRPr lang="en-US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4343" name="3 Marcador de fecha">
            <a:extLst>
              <a:ext uri="{FF2B5EF4-FFF2-40B4-BE49-F238E27FC236}">
                <a16:creationId xmlns:a16="http://schemas.microsoft.com/office/drawing/2014/main" id="{F36BEF73-C98F-4A9C-B959-24BFE697306D}"/>
              </a:ext>
            </a:extLst>
          </p:cNvPr>
          <p:cNvSpPr txBox="1">
            <a:spLocks/>
          </p:cNvSpPr>
          <p:nvPr/>
        </p:nvSpPr>
        <p:spPr bwMode="auto">
          <a:xfrm>
            <a:off x="1981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1F1B354-709C-4124-984C-900D0C6D4892}" type="datetime1">
              <a:rPr lang="en-US" altLang="es-CO" sz="1400"/>
              <a:pPr eaLnBrk="1" hangingPunct="1"/>
              <a:t>10/21/2021</a:t>
            </a:fld>
            <a:endParaRPr lang="es-ES" altLang="es-CO" sz="1400"/>
          </a:p>
        </p:txBody>
      </p:sp>
      <p:sp>
        <p:nvSpPr>
          <p:cNvPr id="14344" name="4 Marcador de pie de página">
            <a:extLst>
              <a:ext uri="{FF2B5EF4-FFF2-40B4-BE49-F238E27FC236}">
                <a16:creationId xmlns:a16="http://schemas.microsoft.com/office/drawing/2014/main" id="{66BA817B-EF94-406F-AC83-3500BFEDC9AF}"/>
              </a:ext>
            </a:extLst>
          </p:cNvPr>
          <p:cNvSpPr txBox="1">
            <a:spLocks/>
          </p:cNvSpPr>
          <p:nvPr/>
        </p:nvSpPr>
        <p:spPr bwMode="auto">
          <a:xfrm>
            <a:off x="4648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O" sz="1400"/>
              <a:t>Teoría y Métodos de la Ingeniería de Software</a:t>
            </a:r>
          </a:p>
        </p:txBody>
      </p:sp>
      <p:sp>
        <p:nvSpPr>
          <p:cNvPr id="14345" name="5 Marcador de número de diapositiva">
            <a:extLst>
              <a:ext uri="{FF2B5EF4-FFF2-40B4-BE49-F238E27FC236}">
                <a16:creationId xmlns:a16="http://schemas.microsoft.com/office/drawing/2014/main" id="{DC562AD6-AE49-4682-B07A-D97FFDB3EC1B}"/>
              </a:ext>
            </a:extLst>
          </p:cNvPr>
          <p:cNvSpPr txBox="1">
            <a:spLocks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4D0240CE-B1FD-4D02-9DF0-4F148D85A814}" type="slidenum">
              <a:rPr lang="es-ES" altLang="es-CO" sz="1400"/>
              <a:pPr algn="r" eaLnBrk="1" hangingPunct="1"/>
              <a:t>20</a:t>
            </a:fld>
            <a:endParaRPr lang="es-ES" altLang="es-CO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itle 1">
            <a:extLst>
              <a:ext uri="{FF2B5EF4-FFF2-40B4-BE49-F238E27FC236}">
                <a16:creationId xmlns:a16="http://schemas.microsoft.com/office/drawing/2014/main" id="{330B6FA6-F5FB-4F3A-A66A-A0224128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00818"/>
            <a:ext cx="11035208" cy="1143000"/>
          </a:xfrm>
        </p:spPr>
        <p:txBody>
          <a:bodyPr/>
          <a:lstStyle/>
          <a:p>
            <a:r>
              <a:rPr lang="en-US" altLang="es-CO" dirty="0" err="1"/>
              <a:t>Desafíos</a:t>
            </a:r>
            <a:r>
              <a:rPr lang="en-US" altLang="es-CO" dirty="0"/>
              <a:t> de la </a:t>
            </a:r>
            <a:r>
              <a:rPr lang="en-US" altLang="es-CO" dirty="0" err="1"/>
              <a:t>educación</a:t>
            </a:r>
            <a:r>
              <a:rPr lang="en-US" altLang="es-CO" dirty="0"/>
              <a:t> </a:t>
            </a:r>
            <a:r>
              <a:rPr lang="en-US" altLang="es-CO" dirty="0" err="1"/>
              <a:t>en</a:t>
            </a:r>
            <a:r>
              <a:rPr lang="en-US" altLang="es-CO" dirty="0"/>
              <a:t> </a:t>
            </a:r>
            <a:r>
              <a:rPr lang="en-US" altLang="es-CO" dirty="0" err="1"/>
              <a:t>ingeniería</a:t>
            </a:r>
            <a:r>
              <a:rPr lang="en-US" altLang="es-CO" dirty="0"/>
              <a:t> de software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1B5666C2-6536-463F-807E-B48FBD591C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0056" y="1776413"/>
            <a:ext cx="7634287" cy="50815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s-CO" sz="2800" dirty="0" err="1"/>
              <a:t>Mantener</a:t>
            </a:r>
            <a:r>
              <a:rPr lang="en-US" altLang="es-CO" sz="2800" dirty="0"/>
              <a:t> los </a:t>
            </a:r>
            <a:r>
              <a:rPr lang="en-US" altLang="es-CO" sz="2800" dirty="0" err="1"/>
              <a:t>cursos</a:t>
            </a:r>
            <a:r>
              <a:rPr lang="en-US" altLang="es-CO" sz="2800" dirty="0"/>
              <a:t> </a:t>
            </a:r>
            <a:r>
              <a:rPr lang="en-US" altLang="es-CO" sz="2800" dirty="0" err="1"/>
              <a:t>actualizados</a:t>
            </a:r>
            <a:r>
              <a:rPr lang="en-US" altLang="es-CO" sz="2800" dirty="0"/>
              <a:t> con el </a:t>
            </a:r>
            <a:r>
              <a:rPr lang="en-US" altLang="es-CO" sz="2800" dirty="0" err="1"/>
              <a:t>mínimo</a:t>
            </a:r>
            <a:r>
              <a:rPr lang="en-US" altLang="es-CO" sz="2800" dirty="0"/>
              <a:t> </a:t>
            </a:r>
            <a:r>
              <a:rPr lang="en-US" altLang="es-CO" sz="2800" dirty="0" err="1"/>
              <a:t>desperdicio</a:t>
            </a:r>
            <a:r>
              <a:rPr lang="en-US" altLang="es-CO" sz="2800" dirty="0"/>
              <a:t>/</a:t>
            </a:r>
            <a:r>
              <a:rPr lang="en-US" altLang="es-CO" sz="2800" dirty="0" err="1"/>
              <a:t>reproceso</a:t>
            </a:r>
            <a:br>
              <a:rPr lang="en-US" altLang="es-CO" sz="2800" dirty="0"/>
            </a:br>
            <a:endParaRPr lang="en-US" altLang="es-CO" sz="800" dirty="0"/>
          </a:p>
          <a:p>
            <a:pPr>
              <a:lnSpc>
                <a:spcPct val="150000"/>
              </a:lnSpc>
            </a:pPr>
            <a:r>
              <a:rPr lang="en-US" altLang="es-CO" sz="2800" dirty="0" err="1"/>
              <a:t>Conducir</a:t>
            </a:r>
            <a:r>
              <a:rPr lang="en-US" altLang="es-CO" sz="2800" dirty="0"/>
              <a:t> </a:t>
            </a:r>
            <a:r>
              <a:rPr lang="en-US" altLang="es-CO" sz="2800" dirty="0" err="1"/>
              <a:t>investigación</a:t>
            </a:r>
            <a:r>
              <a:rPr lang="en-US" altLang="es-CO" sz="2800" dirty="0"/>
              <a:t> que </a:t>
            </a:r>
            <a:r>
              <a:rPr lang="en-US" altLang="es-CO" sz="2800" dirty="0" err="1"/>
              <a:t>agregue</a:t>
            </a:r>
            <a:r>
              <a:rPr lang="en-US" altLang="es-CO" sz="2800" dirty="0"/>
              <a:t> valor a los </a:t>
            </a:r>
            <a:r>
              <a:rPr lang="en-US" altLang="es-CO" sz="2800" dirty="0" err="1"/>
              <a:t>cursos</a:t>
            </a:r>
            <a:r>
              <a:rPr lang="en-US" altLang="es-CO" sz="2800" dirty="0"/>
              <a:t> y a la </a:t>
            </a:r>
            <a:r>
              <a:rPr lang="en-US" altLang="es-CO" sz="2800" dirty="0" err="1"/>
              <a:t>industria</a:t>
            </a:r>
            <a:endParaRPr lang="en-US" altLang="es-CO" sz="2800" dirty="0"/>
          </a:p>
          <a:p>
            <a:endParaRPr lang="en-US" altLang="es-CO" sz="2000" dirty="0"/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8E351ED9-5B2C-481A-8CB9-D75287918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6067" r="11855" b="7405"/>
          <a:stretch>
            <a:fillRect/>
          </a:stretch>
        </p:blipFill>
        <p:spPr bwMode="auto">
          <a:xfrm>
            <a:off x="1900237" y="1758156"/>
            <a:ext cx="1152525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4" name="Group 4">
            <a:extLst>
              <a:ext uri="{FF2B5EF4-FFF2-40B4-BE49-F238E27FC236}">
                <a16:creationId xmlns:a16="http://schemas.microsoft.com/office/drawing/2014/main" id="{1F4358B1-F1D2-457A-8E8D-50DF87F387A6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3370262"/>
            <a:ext cx="3924300" cy="2460625"/>
            <a:chOff x="-158755" y="563799"/>
            <a:chExt cx="9458383" cy="6271019"/>
          </a:xfrm>
        </p:grpSpPr>
        <p:pic>
          <p:nvPicPr>
            <p:cNvPr id="15369" name="Picture 5">
              <a:extLst>
                <a:ext uri="{FF2B5EF4-FFF2-40B4-BE49-F238E27FC236}">
                  <a16:creationId xmlns:a16="http://schemas.microsoft.com/office/drawing/2014/main" id="{F5136A21-0C40-41A2-9C94-565B3BD4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5" y="563799"/>
              <a:ext cx="9458383" cy="627101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5-Point Star 6">
              <a:extLst>
                <a:ext uri="{FF2B5EF4-FFF2-40B4-BE49-F238E27FC236}">
                  <a16:creationId xmlns:a16="http://schemas.microsoft.com/office/drawing/2014/main" id="{526F0385-288E-4B37-BEA2-72C53F31522B}"/>
                </a:ext>
              </a:extLst>
            </p:cNvPr>
            <p:cNvSpPr/>
            <p:nvPr/>
          </p:nvSpPr>
          <p:spPr>
            <a:xfrm>
              <a:off x="4692875" y="3221903"/>
              <a:ext cx="214268" cy="214427"/>
            </a:xfrm>
            <a:prstGeom prst="star5">
              <a:avLst/>
            </a:prstGeom>
            <a:solidFill>
              <a:srgbClr val="8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8" name="5-Point Star 7">
              <a:extLst>
                <a:ext uri="{FF2B5EF4-FFF2-40B4-BE49-F238E27FC236}">
                  <a16:creationId xmlns:a16="http://schemas.microsoft.com/office/drawing/2014/main" id="{C658CD8D-172D-4B7B-B169-8469A4216C30}"/>
                </a:ext>
              </a:extLst>
            </p:cNvPr>
            <p:cNvSpPr/>
            <p:nvPr/>
          </p:nvSpPr>
          <p:spPr>
            <a:xfrm>
              <a:off x="5350983" y="3225948"/>
              <a:ext cx="214268" cy="214430"/>
            </a:xfrm>
            <a:prstGeom prst="star5">
              <a:avLst/>
            </a:prstGeom>
            <a:solidFill>
              <a:srgbClr val="8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9" name="5-Point Star 8">
              <a:extLst>
                <a:ext uri="{FF2B5EF4-FFF2-40B4-BE49-F238E27FC236}">
                  <a16:creationId xmlns:a16="http://schemas.microsoft.com/office/drawing/2014/main" id="{BD534948-1343-4705-A291-454A0898D0D2}"/>
                </a:ext>
              </a:extLst>
            </p:cNvPr>
            <p:cNvSpPr/>
            <p:nvPr/>
          </p:nvSpPr>
          <p:spPr>
            <a:xfrm>
              <a:off x="6632761" y="1635942"/>
              <a:ext cx="214268" cy="214427"/>
            </a:xfrm>
            <a:prstGeom prst="star5">
              <a:avLst/>
            </a:prstGeom>
            <a:solidFill>
              <a:srgbClr val="8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B4EBB10A-243A-449A-A6F7-37B105F795CD}"/>
                </a:ext>
              </a:extLst>
            </p:cNvPr>
            <p:cNvSpPr/>
            <p:nvPr/>
          </p:nvSpPr>
          <p:spPr>
            <a:xfrm>
              <a:off x="5672384" y="2837549"/>
              <a:ext cx="218093" cy="214430"/>
            </a:xfrm>
            <a:prstGeom prst="star5">
              <a:avLst/>
            </a:prstGeom>
            <a:solidFill>
              <a:srgbClr val="8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B67C1C4D-50D0-4820-8A6C-46EC9BAB5886}"/>
                </a:ext>
              </a:extLst>
            </p:cNvPr>
            <p:cNvSpPr/>
            <p:nvPr/>
          </p:nvSpPr>
          <p:spPr>
            <a:xfrm>
              <a:off x="2481328" y="4249541"/>
              <a:ext cx="218093" cy="214427"/>
            </a:xfrm>
            <a:prstGeom prst="star5">
              <a:avLst/>
            </a:prstGeom>
            <a:solidFill>
              <a:srgbClr val="8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800000"/>
                </a:solidFill>
              </a:endParaRPr>
            </a:p>
          </p:txBody>
        </p:sp>
      </p:grpSp>
      <p:sp>
        <p:nvSpPr>
          <p:cNvPr id="15366" name="3 Marcador de fecha">
            <a:extLst>
              <a:ext uri="{FF2B5EF4-FFF2-40B4-BE49-F238E27FC236}">
                <a16:creationId xmlns:a16="http://schemas.microsoft.com/office/drawing/2014/main" id="{1997CC61-C09D-40CB-BC92-C24EAAD22C50}"/>
              </a:ext>
            </a:extLst>
          </p:cNvPr>
          <p:cNvSpPr txBox="1">
            <a:spLocks/>
          </p:cNvSpPr>
          <p:nvPr/>
        </p:nvSpPr>
        <p:spPr bwMode="auto">
          <a:xfrm>
            <a:off x="1981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F51DD04-303D-484D-B069-9315CC9670DE}" type="datetime1">
              <a:rPr lang="en-US" altLang="es-CO" sz="1400"/>
              <a:pPr eaLnBrk="1" hangingPunct="1"/>
              <a:t>10/21/2021</a:t>
            </a:fld>
            <a:endParaRPr lang="es-ES" altLang="es-CO" sz="1400"/>
          </a:p>
        </p:txBody>
      </p:sp>
      <p:sp>
        <p:nvSpPr>
          <p:cNvPr id="15367" name="4 Marcador de pie de página">
            <a:extLst>
              <a:ext uri="{FF2B5EF4-FFF2-40B4-BE49-F238E27FC236}">
                <a16:creationId xmlns:a16="http://schemas.microsoft.com/office/drawing/2014/main" id="{B967D62D-EEE9-4A3D-A7ED-8BC09027D7AE}"/>
              </a:ext>
            </a:extLst>
          </p:cNvPr>
          <p:cNvSpPr txBox="1">
            <a:spLocks/>
          </p:cNvSpPr>
          <p:nvPr/>
        </p:nvSpPr>
        <p:spPr bwMode="auto">
          <a:xfrm>
            <a:off x="4648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O" sz="1400"/>
              <a:t>Teoría y Métodos de la Ingeniería de Software</a:t>
            </a:r>
          </a:p>
        </p:txBody>
      </p:sp>
      <p:sp>
        <p:nvSpPr>
          <p:cNvPr id="15368" name="5 Marcador de número de diapositiva">
            <a:extLst>
              <a:ext uri="{FF2B5EF4-FFF2-40B4-BE49-F238E27FC236}">
                <a16:creationId xmlns:a16="http://schemas.microsoft.com/office/drawing/2014/main" id="{6490DFC8-D252-4299-8A99-1F59D3C2AF84}"/>
              </a:ext>
            </a:extLst>
          </p:cNvPr>
          <p:cNvSpPr txBox="1">
            <a:spLocks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095B0AC-9B0B-4873-AD93-AA5E43BA0710}" type="slidenum">
              <a:rPr lang="es-ES" altLang="es-CO" sz="1400"/>
              <a:pPr algn="r" eaLnBrk="1" hangingPunct="1"/>
              <a:t>21</a:t>
            </a:fld>
            <a:endParaRPr lang="es-ES" altLang="es-CO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4284D029-B4A1-43DD-9205-AF8D1F8F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CO"/>
              <a:t>Algunas Ideas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12B63F1A-77BD-4F53-B969-1744ED88C3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24000" y="1106488"/>
            <a:ext cx="9144000" cy="121761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s-CO"/>
              <a:t>Se deberían enseñar las prácticas en el contexto</a:t>
            </a:r>
          </a:p>
        </p:txBody>
      </p:sp>
      <p:sp>
        <p:nvSpPr>
          <p:cNvPr id="16388" name="TextBox 11">
            <a:extLst>
              <a:ext uri="{FF2B5EF4-FFF2-40B4-BE49-F238E27FC236}">
                <a16:creationId xmlns:a16="http://schemas.microsoft.com/office/drawing/2014/main" id="{7C432A9B-E899-4EB4-8DFD-493F140C7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655763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s-CO" sz="2400" b="1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Las prácticas sólo son “BUENAS” en el contexto</a:t>
            </a:r>
          </a:p>
        </p:txBody>
      </p:sp>
      <p:grpSp>
        <p:nvGrpSpPr>
          <p:cNvPr id="16389" name="Group 30">
            <a:extLst>
              <a:ext uri="{FF2B5EF4-FFF2-40B4-BE49-F238E27FC236}">
                <a16:creationId xmlns:a16="http://schemas.microsoft.com/office/drawing/2014/main" id="{8E544EC0-96BF-444C-9E41-5DC185EFB235}"/>
              </a:ext>
            </a:extLst>
          </p:cNvPr>
          <p:cNvGrpSpPr>
            <a:grpSpLocks/>
          </p:cNvGrpSpPr>
          <p:nvPr/>
        </p:nvGrpSpPr>
        <p:grpSpPr bwMode="auto">
          <a:xfrm>
            <a:off x="2216151" y="2636839"/>
            <a:ext cx="2767013" cy="3228975"/>
            <a:chOff x="691726" y="2713139"/>
            <a:chExt cx="2766883" cy="3229128"/>
          </a:xfrm>
        </p:grpSpPr>
        <p:pic>
          <p:nvPicPr>
            <p:cNvPr id="16399" name="Picture 5">
              <a:extLst>
                <a:ext uri="{FF2B5EF4-FFF2-40B4-BE49-F238E27FC236}">
                  <a16:creationId xmlns:a16="http://schemas.microsoft.com/office/drawing/2014/main" id="{5A74BC71-8ED4-49E6-9FF5-0DF32EC97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38" t="2646" r="28242" b="2109"/>
            <a:stretch>
              <a:fillRect/>
            </a:stretch>
          </p:blipFill>
          <p:spPr bwMode="auto">
            <a:xfrm>
              <a:off x="691726" y="4656911"/>
              <a:ext cx="566982" cy="1251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6">
              <a:extLst>
                <a:ext uri="{FF2B5EF4-FFF2-40B4-BE49-F238E27FC236}">
                  <a16:creationId xmlns:a16="http://schemas.microsoft.com/office/drawing/2014/main" id="{360611C9-9A6F-4667-9661-B10B1FEB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40" y="2713139"/>
              <a:ext cx="1008296" cy="3195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7">
              <a:extLst>
                <a:ext uri="{FF2B5EF4-FFF2-40B4-BE49-F238E27FC236}">
                  <a16:creationId xmlns:a16="http://schemas.microsoft.com/office/drawing/2014/main" id="{C78D4E0F-9888-427F-A102-52F59AB7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1" t="8598" r="32669" b="5911"/>
            <a:stretch>
              <a:fillRect/>
            </a:stretch>
          </p:blipFill>
          <p:spPr bwMode="auto">
            <a:xfrm>
              <a:off x="2812250" y="4373324"/>
              <a:ext cx="646359" cy="156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4D33D83-32A3-4EFB-9B80-9F7D8AEB6C7E}"/>
                </a:ext>
              </a:extLst>
            </p:cNvPr>
            <p:cNvCxnSpPr/>
            <p:nvPr/>
          </p:nvCxnSpPr>
          <p:spPr>
            <a:xfrm flipH="1">
              <a:off x="1009211" y="3210050"/>
              <a:ext cx="612746" cy="10081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5E63C5D-B58E-48E4-8FD5-8AABBDE70E40}"/>
                </a:ext>
              </a:extLst>
            </p:cNvPr>
            <p:cNvCxnSpPr/>
            <p:nvPr/>
          </p:nvCxnSpPr>
          <p:spPr>
            <a:xfrm>
              <a:off x="2442657" y="3190999"/>
              <a:ext cx="612746" cy="10096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Multiply 29">
              <a:extLst>
                <a:ext uri="{FF2B5EF4-FFF2-40B4-BE49-F238E27FC236}">
                  <a16:creationId xmlns:a16="http://schemas.microsoft.com/office/drawing/2014/main" id="{69B2181F-BDDF-41A9-92DD-DA88078ECCEF}"/>
                </a:ext>
              </a:extLst>
            </p:cNvPr>
            <p:cNvSpPr/>
            <p:nvPr/>
          </p:nvSpPr>
          <p:spPr>
            <a:xfrm>
              <a:off x="2449006" y="3402147"/>
              <a:ext cx="590522" cy="550888"/>
            </a:xfrm>
            <a:prstGeom prst="mathMultiply">
              <a:avLst/>
            </a:prstGeom>
            <a:ln w="3175" cmpd="sng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6390" name="Group 12">
            <a:extLst>
              <a:ext uri="{FF2B5EF4-FFF2-40B4-BE49-F238E27FC236}">
                <a16:creationId xmlns:a16="http://schemas.microsoft.com/office/drawing/2014/main" id="{A5173406-EBE9-4D71-8E63-B77756E6E49F}"/>
              </a:ext>
            </a:extLst>
          </p:cNvPr>
          <p:cNvGrpSpPr>
            <a:grpSpLocks/>
          </p:cNvGrpSpPr>
          <p:nvPr/>
        </p:nvGrpSpPr>
        <p:grpSpPr bwMode="auto">
          <a:xfrm>
            <a:off x="5749926" y="2468564"/>
            <a:ext cx="4702175" cy="3786187"/>
            <a:chOff x="4225636" y="2545285"/>
            <a:chExt cx="4702849" cy="3786241"/>
          </a:xfrm>
        </p:grpSpPr>
        <p:pic>
          <p:nvPicPr>
            <p:cNvPr id="16394" name="Picture 3">
              <a:extLst>
                <a:ext uri="{FF2B5EF4-FFF2-40B4-BE49-F238E27FC236}">
                  <a16:creationId xmlns:a16="http://schemas.microsoft.com/office/drawing/2014/main" id="{CB7485CF-1E8C-4D11-BCD9-BE46D629D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677" y="2545285"/>
              <a:ext cx="4689642" cy="3516442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16395" name="Group 10">
              <a:extLst>
                <a:ext uri="{FF2B5EF4-FFF2-40B4-BE49-F238E27FC236}">
                  <a16:creationId xmlns:a16="http://schemas.microsoft.com/office/drawing/2014/main" id="{3677D6A4-3969-4DE6-BC2D-D578371E51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5636" y="5818908"/>
              <a:ext cx="4702849" cy="512618"/>
              <a:chOff x="4225636" y="5818908"/>
              <a:chExt cx="4702849" cy="51261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B20875-FAC4-45E5-96B4-6AB9D3BE9CB7}"/>
                  </a:ext>
                </a:extLst>
              </p:cNvPr>
              <p:cNvSpPr/>
              <p:nvPr/>
            </p:nvSpPr>
            <p:spPr>
              <a:xfrm>
                <a:off x="4425690" y="5848919"/>
                <a:ext cx="4294804" cy="11589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AC22D1-93E3-4871-BEAC-E11AC7BBB73C}"/>
                  </a:ext>
                </a:extLst>
              </p:cNvPr>
              <p:cNvSpPr txBox="1"/>
              <p:nvPr/>
            </p:nvSpPr>
            <p:spPr>
              <a:xfrm>
                <a:off x="4233575" y="5818757"/>
                <a:ext cx="4694910" cy="2365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1000" b="1" dirty="0">
                    <a:solidFill>
                      <a:srgbClr val="A99364"/>
                    </a:solidFill>
                    <a:latin typeface="Trebuchet MS"/>
                    <a:cs typeface="Trebuchet MS"/>
                  </a:rPr>
                  <a:t>Source</a:t>
                </a:r>
                <a:r>
                  <a:rPr lang="en-US" sz="1000" dirty="0">
                    <a:solidFill>
                      <a:srgbClr val="A99364"/>
                    </a:solidFill>
                    <a:latin typeface="Trebuchet MS"/>
                    <a:cs typeface="Trebuchet MS"/>
                  </a:rPr>
                  <a:t>:</a:t>
                </a:r>
                <a:r>
                  <a:rPr lang="en-US" sz="1000" dirty="0">
                    <a:latin typeface="Trebuchet MS"/>
                    <a:cs typeface="Trebuchet MS"/>
                  </a:rPr>
                  <a:t> Philippe </a:t>
                </a:r>
                <a:r>
                  <a:rPr lang="en-US" sz="1000" dirty="0" err="1">
                    <a:latin typeface="Trebuchet MS"/>
                    <a:cs typeface="Trebuchet MS"/>
                  </a:rPr>
                  <a:t>Kruchten</a:t>
                </a:r>
                <a:r>
                  <a:rPr lang="en-US" sz="1000" dirty="0">
                    <a:latin typeface="Trebuchet MS"/>
                    <a:cs typeface="Trebuchet MS"/>
                  </a:rPr>
                  <a:t>, The Frog &amp; the Octopus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A6734-6B7E-40ED-A210-883552852277}"/>
                  </a:ext>
                </a:extLst>
              </p:cNvPr>
              <p:cNvSpPr txBox="1"/>
              <p:nvPr/>
            </p:nvSpPr>
            <p:spPr>
              <a:xfrm>
                <a:off x="4225636" y="6094986"/>
                <a:ext cx="4694911" cy="2365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1000" b="1" dirty="0">
                    <a:solidFill>
                      <a:srgbClr val="A99364"/>
                    </a:solidFill>
                    <a:latin typeface="Trebuchet MS"/>
                    <a:cs typeface="Trebuchet MS"/>
                  </a:rPr>
                  <a:t>Other authors advocating about context</a:t>
                </a:r>
                <a:r>
                  <a:rPr lang="en-US" sz="1000" dirty="0">
                    <a:solidFill>
                      <a:srgbClr val="A99364"/>
                    </a:solidFill>
                    <a:latin typeface="Trebuchet MS"/>
                    <a:cs typeface="Trebuchet MS"/>
                  </a:rPr>
                  <a:t>:</a:t>
                </a:r>
                <a:r>
                  <a:rPr lang="en-US" sz="1000" dirty="0">
                    <a:latin typeface="Trebuchet MS"/>
                    <a:cs typeface="Trebuchet MS"/>
                  </a:rPr>
                  <a:t> B. Boehm, A. Cockburn &amp; S. Ambler</a:t>
                </a:r>
              </a:p>
            </p:txBody>
          </p:sp>
        </p:grpSp>
      </p:grpSp>
      <p:sp>
        <p:nvSpPr>
          <p:cNvPr id="16391" name="3 Marcador de fecha">
            <a:extLst>
              <a:ext uri="{FF2B5EF4-FFF2-40B4-BE49-F238E27FC236}">
                <a16:creationId xmlns:a16="http://schemas.microsoft.com/office/drawing/2014/main" id="{5C51116B-CF33-436C-8CD8-E694C5D26375}"/>
              </a:ext>
            </a:extLst>
          </p:cNvPr>
          <p:cNvSpPr txBox="1">
            <a:spLocks/>
          </p:cNvSpPr>
          <p:nvPr/>
        </p:nvSpPr>
        <p:spPr bwMode="auto">
          <a:xfrm>
            <a:off x="1981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DD6D77-EF48-4992-9A6C-7D520B1CAF45}" type="datetime1">
              <a:rPr lang="en-US" altLang="es-CO" sz="1400"/>
              <a:pPr eaLnBrk="1" hangingPunct="1"/>
              <a:t>10/21/2021</a:t>
            </a:fld>
            <a:endParaRPr lang="es-ES" altLang="es-CO" sz="1400"/>
          </a:p>
        </p:txBody>
      </p:sp>
      <p:sp>
        <p:nvSpPr>
          <p:cNvPr id="16392" name="4 Marcador de pie de página">
            <a:extLst>
              <a:ext uri="{FF2B5EF4-FFF2-40B4-BE49-F238E27FC236}">
                <a16:creationId xmlns:a16="http://schemas.microsoft.com/office/drawing/2014/main" id="{D4878583-F1FF-4E3D-AAA7-D4C5027618C5}"/>
              </a:ext>
            </a:extLst>
          </p:cNvPr>
          <p:cNvSpPr txBox="1">
            <a:spLocks/>
          </p:cNvSpPr>
          <p:nvPr/>
        </p:nvSpPr>
        <p:spPr bwMode="auto">
          <a:xfrm>
            <a:off x="4648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O" sz="1400"/>
              <a:t>Teoría y Métodos de la Ingeniería de Software</a:t>
            </a:r>
          </a:p>
        </p:txBody>
      </p:sp>
      <p:sp>
        <p:nvSpPr>
          <p:cNvPr id="16393" name="5 Marcador de número de diapositiva">
            <a:extLst>
              <a:ext uri="{FF2B5EF4-FFF2-40B4-BE49-F238E27FC236}">
                <a16:creationId xmlns:a16="http://schemas.microsoft.com/office/drawing/2014/main" id="{8CFE2B9C-93B9-4A8F-A45F-98D12ABABE27}"/>
              </a:ext>
            </a:extLst>
          </p:cNvPr>
          <p:cNvSpPr txBox="1">
            <a:spLocks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05532F7-7019-4396-9B7F-5CE47FE6863D}" type="slidenum">
              <a:rPr lang="es-ES" altLang="es-CO" sz="1400"/>
              <a:pPr algn="r" eaLnBrk="1" hangingPunct="1"/>
              <a:t>22</a:t>
            </a:fld>
            <a:endParaRPr lang="es-ES" altLang="es-CO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233C143D-D23D-436D-843D-D4EBB54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CO"/>
              <a:t>Algunas Ideas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7123CC39-62C2-483C-ADED-53C43C1B5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24000" y="1106488"/>
            <a:ext cx="9144000" cy="121761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s-CO"/>
              <a:t>Se debería enseñar la esencia de los métodos</a:t>
            </a:r>
          </a:p>
        </p:txBody>
      </p:sp>
      <p:sp>
        <p:nvSpPr>
          <p:cNvPr id="17412" name="TextBox 11">
            <a:extLst>
              <a:ext uri="{FF2B5EF4-FFF2-40B4-BE49-F238E27FC236}">
                <a16:creationId xmlns:a16="http://schemas.microsoft.com/office/drawing/2014/main" id="{A2518283-0638-48B4-86ED-58B22FC40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655763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s-CO" sz="2400" b="1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Los cursos de Ingeniería de Software</a:t>
            </a:r>
          </a:p>
          <a:p>
            <a:pPr algn="ctr" eaLnBrk="1" hangingPunct="1"/>
            <a:r>
              <a:rPr lang="en-US" altLang="es-CO" sz="2400" b="1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se deberían anclar en terrenos comunes</a:t>
            </a:r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8C127CE3-63F2-4073-8502-5DB3E40C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76" y="1619250"/>
            <a:ext cx="9683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49CADA-8AA8-4E4A-930D-53AEE30C1061}"/>
              </a:ext>
            </a:extLst>
          </p:cNvPr>
          <p:cNvSpPr/>
          <p:nvPr/>
        </p:nvSpPr>
        <p:spPr>
          <a:xfrm>
            <a:off x="7496175" y="4140201"/>
            <a:ext cx="407988" cy="231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56BD26-068F-452E-96F2-F0E84C384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5" t="4118" r="4090" b="21176"/>
          <a:stretch/>
        </p:blipFill>
        <p:spPr>
          <a:xfrm>
            <a:off x="2209095" y="3218766"/>
            <a:ext cx="3552320" cy="2501314"/>
          </a:xfrm>
          <a:prstGeom prst="roundRect">
            <a:avLst>
              <a:gd name="adj" fmla="val 18358"/>
            </a:avLst>
          </a:prstGeom>
        </p:spPr>
      </p:pic>
      <p:grpSp>
        <p:nvGrpSpPr>
          <p:cNvPr id="17416" name="Group 22">
            <a:extLst>
              <a:ext uri="{FF2B5EF4-FFF2-40B4-BE49-F238E27FC236}">
                <a16:creationId xmlns:a16="http://schemas.microsoft.com/office/drawing/2014/main" id="{E5855AD6-9188-439A-8869-1F3E01671042}"/>
              </a:ext>
            </a:extLst>
          </p:cNvPr>
          <p:cNvGrpSpPr>
            <a:grpSpLocks/>
          </p:cNvGrpSpPr>
          <p:nvPr/>
        </p:nvGrpSpPr>
        <p:grpSpPr bwMode="auto">
          <a:xfrm>
            <a:off x="5880101" y="2857500"/>
            <a:ext cx="4695825" cy="3316288"/>
            <a:chOff x="4356485" y="2857732"/>
            <a:chExt cx="4695152" cy="3315362"/>
          </a:xfrm>
        </p:grpSpPr>
        <p:pic>
          <p:nvPicPr>
            <p:cNvPr id="17420" name="Picture 3">
              <a:extLst>
                <a:ext uri="{FF2B5EF4-FFF2-40B4-BE49-F238E27FC236}">
                  <a16:creationId xmlns:a16="http://schemas.microsoft.com/office/drawing/2014/main" id="{3932CA76-329D-4D2B-B2A6-952751B9C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6" r="6065"/>
            <a:stretch>
              <a:fillRect/>
            </a:stretch>
          </p:blipFill>
          <p:spPr bwMode="auto">
            <a:xfrm>
              <a:off x="4632795" y="2857732"/>
              <a:ext cx="4280161" cy="3315362"/>
            </a:xfrm>
            <a:prstGeom prst="rect">
              <a:avLst/>
            </a:prstGeom>
            <a:solidFill>
              <a:srgbClr val="1F497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17421" name="Group 21">
              <a:extLst>
                <a:ext uri="{FF2B5EF4-FFF2-40B4-BE49-F238E27FC236}">
                  <a16:creationId xmlns:a16="http://schemas.microsoft.com/office/drawing/2014/main" id="{E2122613-1201-4775-ACDA-C751B1FD1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6485" y="5918969"/>
              <a:ext cx="4695152" cy="237067"/>
              <a:chOff x="4356485" y="5918969"/>
              <a:chExt cx="4695152" cy="23706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5CF898-086A-4E4C-9FB4-9CDAB4203D0C}"/>
                  </a:ext>
                </a:extLst>
              </p:cNvPr>
              <p:cNvSpPr/>
              <p:nvPr/>
            </p:nvSpPr>
            <p:spPr>
              <a:xfrm>
                <a:off x="4748542" y="5935036"/>
                <a:ext cx="4033259" cy="15235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56CAA-311E-4362-A58C-AF512A721B4A}"/>
                  </a:ext>
                </a:extLst>
              </p:cNvPr>
              <p:cNvSpPr txBox="1"/>
              <p:nvPr/>
            </p:nvSpPr>
            <p:spPr>
              <a:xfrm>
                <a:off x="4356485" y="5919165"/>
                <a:ext cx="4695152" cy="236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1000" b="1" dirty="0">
                    <a:solidFill>
                      <a:srgbClr val="A99364"/>
                    </a:solidFill>
                    <a:latin typeface="Trebuchet MS"/>
                    <a:cs typeface="Trebuchet MS"/>
                  </a:rPr>
                  <a:t>Source</a:t>
                </a:r>
                <a:r>
                  <a:rPr lang="en-US" sz="1000" dirty="0">
                    <a:solidFill>
                      <a:srgbClr val="A99364"/>
                    </a:solidFill>
                    <a:latin typeface="Trebuchet MS"/>
                    <a:cs typeface="Trebuchet MS"/>
                  </a:rPr>
                  <a:t>:</a:t>
                </a:r>
                <a:r>
                  <a:rPr lang="en-US" sz="1000" dirty="0">
                    <a:latin typeface="Trebuchet MS"/>
                    <a:cs typeface="Trebuchet MS"/>
                  </a:rPr>
                  <a:t> Philippe </a:t>
                </a:r>
                <a:r>
                  <a:rPr lang="en-US" sz="1000" dirty="0" err="1">
                    <a:latin typeface="Trebuchet MS"/>
                    <a:cs typeface="Trebuchet MS"/>
                  </a:rPr>
                  <a:t>Kruchten</a:t>
                </a:r>
                <a:r>
                  <a:rPr lang="en-US" sz="1000" dirty="0">
                    <a:latin typeface="Trebuchet MS"/>
                    <a:cs typeface="Trebuchet MS"/>
                  </a:rPr>
                  <a:t>, The Frog &amp; the Octopus</a:t>
                </a:r>
              </a:p>
            </p:txBody>
          </p:sp>
        </p:grpSp>
      </p:grpSp>
      <p:sp>
        <p:nvSpPr>
          <p:cNvPr id="17417" name="3 Marcador de fecha">
            <a:extLst>
              <a:ext uri="{FF2B5EF4-FFF2-40B4-BE49-F238E27FC236}">
                <a16:creationId xmlns:a16="http://schemas.microsoft.com/office/drawing/2014/main" id="{8D4E02AC-0C11-4348-9272-EBF88FDBFF46}"/>
              </a:ext>
            </a:extLst>
          </p:cNvPr>
          <p:cNvSpPr txBox="1">
            <a:spLocks/>
          </p:cNvSpPr>
          <p:nvPr/>
        </p:nvSpPr>
        <p:spPr bwMode="auto">
          <a:xfrm>
            <a:off x="1981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EC0E0E4-8AEE-45B0-87C1-4E0A33085C55}" type="datetime1">
              <a:rPr lang="en-US" altLang="es-CO" sz="1400"/>
              <a:pPr eaLnBrk="1" hangingPunct="1"/>
              <a:t>10/21/2021</a:t>
            </a:fld>
            <a:endParaRPr lang="es-ES" altLang="es-CO" sz="1400"/>
          </a:p>
        </p:txBody>
      </p:sp>
      <p:sp>
        <p:nvSpPr>
          <p:cNvPr id="17418" name="4 Marcador de pie de página">
            <a:extLst>
              <a:ext uri="{FF2B5EF4-FFF2-40B4-BE49-F238E27FC236}">
                <a16:creationId xmlns:a16="http://schemas.microsoft.com/office/drawing/2014/main" id="{4546E72F-A44B-4B3D-A10F-90B8E2DF926F}"/>
              </a:ext>
            </a:extLst>
          </p:cNvPr>
          <p:cNvSpPr txBox="1">
            <a:spLocks/>
          </p:cNvSpPr>
          <p:nvPr/>
        </p:nvSpPr>
        <p:spPr bwMode="auto">
          <a:xfrm>
            <a:off x="4648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O" sz="1400"/>
              <a:t>Teoría y Métodos de la Ingeniería de Software</a:t>
            </a:r>
          </a:p>
        </p:txBody>
      </p:sp>
      <p:sp>
        <p:nvSpPr>
          <p:cNvPr id="17419" name="5 Marcador de número de diapositiva">
            <a:extLst>
              <a:ext uri="{FF2B5EF4-FFF2-40B4-BE49-F238E27FC236}">
                <a16:creationId xmlns:a16="http://schemas.microsoft.com/office/drawing/2014/main" id="{D44EF15F-4A26-4232-9077-18F3836009D0}"/>
              </a:ext>
            </a:extLst>
          </p:cNvPr>
          <p:cNvSpPr txBox="1">
            <a:spLocks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27B5BD2C-925F-4C59-B3E6-34F96DD76600}" type="slidenum">
              <a:rPr lang="es-ES" altLang="es-CO" sz="1400"/>
              <a:pPr algn="r" eaLnBrk="1" hangingPunct="1"/>
              <a:t>23</a:t>
            </a:fld>
            <a:endParaRPr lang="es-ES" altLang="es-CO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8C7C9128-8319-473F-8E88-6194750A2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5808" y="580613"/>
            <a:ext cx="9144000" cy="1144588"/>
          </a:xfrm>
        </p:spPr>
        <p:txBody>
          <a:bodyPr vert="horz" lIns="91440" tIns="32803" rIns="91440" bIns="45720" rtlCol="0" anchor="t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s-CO" b="1" dirty="0">
                <a:solidFill>
                  <a:schemeClr val="tx1"/>
                </a:solidFill>
                <a:cs typeface="Arial" pitchFamily="34" charset="0"/>
              </a:rPr>
              <a:t>Síntomas de no contar con la teoría para la ingeniería de software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CF9B34C-FAC8-47B6-8F98-B47752B0CF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88790" y="1950134"/>
            <a:ext cx="8708206" cy="3949999"/>
          </a:xfrm>
        </p:spPr>
        <p:txBody>
          <a:bodyPr>
            <a:normAutofit fontScale="92500"/>
          </a:bodyPr>
          <a:lstStyle/>
          <a:p>
            <a:pPr marL="390525" indent="-293688" algn="just">
              <a:lnSpc>
                <a:spcPct val="200000"/>
              </a:lnSpc>
              <a:spcBef>
                <a:spcPct val="0"/>
              </a:spcBef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2000" dirty="0">
                <a:cs typeface="Arial" panose="020B0604020202020204" pitchFamily="34" charset="0"/>
              </a:rPr>
              <a:t>¿Se tomó el tiempo de investigar un nuevo método y se </a:t>
            </a:r>
            <a:r>
              <a:rPr lang="es-CO" altLang="es-CO" sz="2000" dirty="0" err="1">
                <a:cs typeface="Arial" panose="020B0604020202020204" pitchFamily="34" charset="0"/>
              </a:rPr>
              <a:t>dió</a:t>
            </a:r>
            <a:r>
              <a:rPr lang="es-CO" altLang="es-CO" sz="2000" dirty="0">
                <a:cs typeface="Arial" panose="020B0604020202020204" pitchFamily="34" charset="0"/>
              </a:rPr>
              <a:t> cuenta de que es sólo un nuevo nombre para ideas que ya vio antes?</a:t>
            </a:r>
          </a:p>
          <a:p>
            <a:pPr marL="390525" indent="-293688" algn="just">
              <a:lnSpc>
                <a:spcPct val="200000"/>
              </a:lnSpc>
              <a:spcBef>
                <a:spcPct val="0"/>
              </a:spcBef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2000" dirty="0">
                <a:cs typeface="Arial" panose="020B0604020202020204" pitchFamily="34" charset="0"/>
              </a:rPr>
              <a:t>¿Le parece que seguir la nueva tendencia de desarrollo de software se convirtió en algo más importante que producir buen software?</a:t>
            </a:r>
          </a:p>
          <a:p>
            <a:pPr marL="390525" indent="-293688" algn="just">
              <a:lnSpc>
                <a:spcPct val="200000"/>
              </a:lnSpc>
              <a:spcBef>
                <a:spcPct val="0"/>
              </a:spcBef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2000" dirty="0">
                <a:cs typeface="Arial" panose="020B0604020202020204" pitchFamily="34" charset="0"/>
              </a:rPr>
              <a:t>¿Se dio cuenta de que las personas en su afán de seguir adelante con un nuevo método tiran a la basura lo bueno y lo malo?</a:t>
            </a:r>
          </a:p>
        </p:txBody>
      </p:sp>
      <p:sp>
        <p:nvSpPr>
          <p:cNvPr id="18436" name="3 Marcador de fecha">
            <a:extLst>
              <a:ext uri="{FF2B5EF4-FFF2-40B4-BE49-F238E27FC236}">
                <a16:creationId xmlns:a16="http://schemas.microsoft.com/office/drawing/2014/main" id="{A195657B-B7A1-4BAE-A4B7-662FF4C2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14C09CB-FF7F-4BDD-9323-ED2FA3430A86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18437" name="4 Marcador de pie de página">
            <a:extLst>
              <a:ext uri="{FF2B5EF4-FFF2-40B4-BE49-F238E27FC236}">
                <a16:creationId xmlns:a16="http://schemas.microsoft.com/office/drawing/2014/main" id="{D1FCFD48-2581-4543-9604-5DA3F58E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18438" name="5 Marcador de número de diapositiva">
            <a:extLst>
              <a:ext uri="{FF2B5EF4-FFF2-40B4-BE49-F238E27FC236}">
                <a16:creationId xmlns:a16="http://schemas.microsoft.com/office/drawing/2014/main" id="{F048A079-6CEB-403A-A313-515DF24D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C53FED7-2A86-4548-89F5-51B651D8141B}" type="slidenum">
              <a:rPr lang="es-ES" altLang="es-CO"/>
              <a:pPr eaLnBrk="1" hangingPunct="1"/>
              <a:t>24</a:t>
            </a:fld>
            <a:endParaRPr lang="es-ES" altLang="es-CO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440C0171-4F9A-4447-AADF-7E149759F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198" y="580613"/>
            <a:ext cx="8228013" cy="1144588"/>
          </a:xfrm>
        </p:spPr>
        <p:txBody>
          <a:bodyPr vert="horz" lIns="91440" tIns="43203" rIns="91440" bIns="45720" rtlCol="0" anchor="t">
            <a:normAutofit/>
          </a:bodyPr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4900" dirty="0">
                <a:solidFill>
                  <a:schemeClr val="tx1"/>
                </a:solidFill>
                <a:cs typeface="Arial" panose="020B0604020202020204" pitchFamily="34" charset="0"/>
              </a:rPr>
              <a:t>El reto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C834C94-F13F-4BC8-AC39-305E42E731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604963"/>
            <a:ext cx="8228013" cy="4525962"/>
          </a:xfrm>
        </p:spPr>
        <p:txBody>
          <a:bodyPr vert="horz" lIns="91440" tIns="43203" rIns="91440" bIns="45720" rtlCol="0">
            <a:normAutofit/>
          </a:bodyPr>
          <a:lstStyle/>
          <a:p>
            <a:pPr algn="ctr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s-CO" altLang="es-CO" sz="4900" dirty="0">
              <a:cs typeface="Arial" panose="020B0604020202020204" pitchFamily="34" charset="0"/>
            </a:endParaRPr>
          </a:p>
          <a:p>
            <a:pPr marL="0" indent="0" algn="ctr"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4900" dirty="0">
                <a:cs typeface="Arial" panose="020B0604020202020204" pitchFamily="34" charset="0"/>
              </a:rPr>
              <a:t>Desarrollar una teoría</a:t>
            </a:r>
          </a:p>
          <a:p>
            <a:pPr algn="ctr"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4900" dirty="0">
                <a:cs typeface="Arial" panose="020B0604020202020204" pitchFamily="34" charset="0"/>
              </a:rPr>
              <a:t>que describa </a:t>
            </a:r>
          </a:p>
          <a:p>
            <a:pPr algn="ctr"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4900" dirty="0">
                <a:cs typeface="Arial" panose="020B0604020202020204" pitchFamily="34" charset="0"/>
              </a:rPr>
              <a:t>la ingeniería de software</a:t>
            </a:r>
          </a:p>
        </p:txBody>
      </p:sp>
      <p:sp>
        <p:nvSpPr>
          <p:cNvPr id="19460" name="3 Marcador de fecha">
            <a:extLst>
              <a:ext uri="{FF2B5EF4-FFF2-40B4-BE49-F238E27FC236}">
                <a16:creationId xmlns:a16="http://schemas.microsoft.com/office/drawing/2014/main" id="{4A9F99A6-0465-4C63-B5AC-FDC612FD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55941D-AB48-4713-9240-5739F4BBC9BF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19461" name="4 Marcador de pie de página">
            <a:extLst>
              <a:ext uri="{FF2B5EF4-FFF2-40B4-BE49-F238E27FC236}">
                <a16:creationId xmlns:a16="http://schemas.microsoft.com/office/drawing/2014/main" id="{75FEE949-2B83-4F65-AB70-7B901B9E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19462" name="5 Marcador de número de diapositiva">
            <a:extLst>
              <a:ext uri="{FF2B5EF4-FFF2-40B4-BE49-F238E27FC236}">
                <a16:creationId xmlns:a16="http://schemas.microsoft.com/office/drawing/2014/main" id="{526EB949-0C3E-4927-ABB6-FEBFC2B3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314FD9F-418F-4CF0-AD20-69E4AF92EE88}" type="slidenum">
              <a:rPr lang="es-ES" altLang="es-CO"/>
              <a:pPr eaLnBrk="1" hangingPunct="1"/>
              <a:t>25</a:t>
            </a:fld>
            <a:endParaRPr lang="es-ES" altLang="es-CO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25E5A4-532D-43DE-9CA7-DB646A53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64" y="1125539"/>
            <a:ext cx="6289675" cy="4230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A8199-E8EE-4C25-98D4-E96E52937517}"/>
              </a:ext>
            </a:extLst>
          </p:cNvPr>
          <p:cNvSpPr txBox="1"/>
          <p:nvPr/>
        </p:nvSpPr>
        <p:spPr>
          <a:xfrm>
            <a:off x="2782889" y="5516563"/>
            <a:ext cx="66262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 err="1">
                <a:solidFill>
                  <a:schemeClr val="tx1">
                    <a:lumMod val="50000"/>
                  </a:schemeClr>
                </a:solidFill>
                <a:latin typeface="Arial" charset="0"/>
                <a:cs typeface="Arial" pitchFamily="34" charset="0"/>
              </a:rPr>
              <a:t>Semat</a:t>
            </a:r>
            <a:endParaRPr lang="en-GB" sz="2400" b="1" dirty="0">
              <a:solidFill>
                <a:schemeClr val="tx1">
                  <a:lumMod val="50000"/>
                </a:schemeClr>
              </a:solidFill>
              <a:latin typeface="Arial" charset="0"/>
              <a:cs typeface="Arial" pitchFamily="34" charset="0"/>
            </a:endParaRPr>
          </a:p>
        </p:txBody>
      </p:sp>
      <p:sp>
        <p:nvSpPr>
          <p:cNvPr id="20484" name="TextBox 7">
            <a:extLst>
              <a:ext uri="{FF2B5EF4-FFF2-40B4-BE49-F238E27FC236}">
                <a16:creationId xmlns:a16="http://schemas.microsoft.com/office/drawing/2014/main" id="{3AB935A9-1CD7-48AD-BD09-999A6A93A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4292600"/>
            <a:ext cx="3384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CO" b="1">
                <a:solidFill>
                  <a:schemeClr val="bg1"/>
                </a:solidFill>
                <a:cs typeface="Arial" panose="020B0604020202020204" pitchFamily="34" charset="0"/>
              </a:rPr>
              <a:t>Teoría Central: La Esencia</a:t>
            </a:r>
            <a:endParaRPr lang="en-GB" altLang="es-CO" b="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485" name="3 Marcador de fecha">
            <a:extLst>
              <a:ext uri="{FF2B5EF4-FFF2-40B4-BE49-F238E27FC236}">
                <a16:creationId xmlns:a16="http://schemas.microsoft.com/office/drawing/2014/main" id="{298EA314-58CC-48AF-8F1F-464A4091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BCD161C-C0BF-4A86-98D0-D791CDE91C16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20486" name="4 Marcador de pie de página">
            <a:extLst>
              <a:ext uri="{FF2B5EF4-FFF2-40B4-BE49-F238E27FC236}">
                <a16:creationId xmlns:a16="http://schemas.microsoft.com/office/drawing/2014/main" id="{BB574578-C487-4AD9-9D59-5DC9F22D5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20487" name="5 Marcador de número de diapositiva">
            <a:extLst>
              <a:ext uri="{FF2B5EF4-FFF2-40B4-BE49-F238E27FC236}">
                <a16:creationId xmlns:a16="http://schemas.microsoft.com/office/drawing/2014/main" id="{F2668DD6-E44F-4F0B-B29A-44B687E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86A7205-1B74-4148-AA6A-970AE521F801}" type="slidenum">
              <a:rPr lang="es-ES" altLang="es-CO"/>
              <a:pPr eaLnBrk="1" hangingPunct="1"/>
              <a:t>26</a:t>
            </a:fld>
            <a:endParaRPr lang="es-ES" altLang="es-CO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A30618C5-22C5-4F8C-B3F7-25BDC6B61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57373" y="508794"/>
            <a:ext cx="8228013" cy="1144588"/>
          </a:xfrm>
        </p:spPr>
        <p:txBody>
          <a:bodyPr vert="horz" lIns="91440" tIns="32803" rIns="91440" bIns="45720" rtlCol="0" anchor="t">
            <a:norm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Pasos para el desarrollo de la teoría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865C422-D753-4B82-9ADF-AA5883AB25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198" y="1202534"/>
            <a:ext cx="8228013" cy="1782762"/>
          </a:xfrm>
        </p:spPr>
        <p:txBody>
          <a:bodyPr/>
          <a:lstStyle/>
          <a:p>
            <a:pPr marL="390525" indent="-293688" algn="just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2400" dirty="0">
                <a:cs typeface="Arial" panose="020B0604020202020204" pitchFamily="34" charset="0"/>
              </a:rPr>
              <a:t>El primer paso es buscar la “verdad” de la  ingeniería de software en los métodos, procesos y prácticas populares.</a:t>
            </a:r>
          </a:p>
          <a:p>
            <a:pPr marL="390525" indent="-293688" algn="just">
              <a:buClr>
                <a:srgbClr val="FF6309"/>
              </a:buClr>
              <a:buSzPct val="45000"/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s-CO" altLang="es-CO" dirty="0">
              <a:cs typeface="Arial" panose="020B0604020202020204" pitchFamily="34" charset="0"/>
            </a:endParaRPr>
          </a:p>
        </p:txBody>
      </p:sp>
      <p:sp>
        <p:nvSpPr>
          <p:cNvPr id="21521" name="3 Marcador de fecha">
            <a:extLst>
              <a:ext uri="{FF2B5EF4-FFF2-40B4-BE49-F238E27FC236}">
                <a16:creationId xmlns:a16="http://schemas.microsoft.com/office/drawing/2014/main" id="{FFEFDA5C-E902-4F08-B7D5-C1E687E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7CA112-4C9C-41DD-A296-FEB4E8ED5675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21522" name="4 Marcador de pie de página">
            <a:extLst>
              <a:ext uri="{FF2B5EF4-FFF2-40B4-BE49-F238E27FC236}">
                <a16:creationId xmlns:a16="http://schemas.microsoft.com/office/drawing/2014/main" id="{A9625CD3-64AD-4EE4-B564-9745D9DE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21523" name="5 Marcador de número de diapositiva">
            <a:extLst>
              <a:ext uri="{FF2B5EF4-FFF2-40B4-BE49-F238E27FC236}">
                <a16:creationId xmlns:a16="http://schemas.microsoft.com/office/drawing/2014/main" id="{82D244A7-B38A-4BF7-AAE1-F1EEE579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AD83DED-3FC1-46E6-BF3A-A227D3735BC9}" type="slidenum">
              <a:rPr lang="es-ES" altLang="es-CO"/>
              <a:pPr eaLnBrk="1" hangingPunct="1"/>
              <a:t>27</a:t>
            </a:fld>
            <a:endParaRPr lang="es-ES" altLang="es-CO"/>
          </a:p>
        </p:txBody>
      </p:sp>
      <p:sp>
        <p:nvSpPr>
          <p:cNvPr id="21508" name="3 CuadroTexto">
            <a:extLst>
              <a:ext uri="{FF2B5EF4-FFF2-40B4-BE49-F238E27FC236}">
                <a16:creationId xmlns:a16="http://schemas.microsoft.com/office/drawing/2014/main" id="{DD384672-617F-439A-90C0-F86675C49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464" y="3716339"/>
            <a:ext cx="144303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/>
              <a:t>Waterfall</a:t>
            </a:r>
          </a:p>
        </p:txBody>
      </p:sp>
      <p:sp>
        <p:nvSpPr>
          <p:cNvPr id="21509" name="4 CuadroTexto">
            <a:extLst>
              <a:ext uri="{FF2B5EF4-FFF2-40B4-BE49-F238E27FC236}">
                <a16:creationId xmlns:a16="http://schemas.microsoft.com/office/drawing/2014/main" id="{5D45FE53-EDDB-47FD-9A27-CBE4F200D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689" y="3192464"/>
            <a:ext cx="24161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/>
              <a:t>Unified process</a:t>
            </a:r>
          </a:p>
        </p:txBody>
      </p:sp>
      <p:sp>
        <p:nvSpPr>
          <p:cNvPr id="21510" name="5 CuadroTexto">
            <a:extLst>
              <a:ext uri="{FF2B5EF4-FFF2-40B4-BE49-F238E27FC236}">
                <a16:creationId xmlns:a16="http://schemas.microsoft.com/office/drawing/2014/main" id="{39D03208-D0F6-4869-9D36-4A8028C56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988" y="2997201"/>
            <a:ext cx="8001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/>
              <a:t>TSP</a:t>
            </a:r>
          </a:p>
        </p:txBody>
      </p:sp>
      <p:sp>
        <p:nvSpPr>
          <p:cNvPr id="21511" name="6 CuadroTexto">
            <a:extLst>
              <a:ext uri="{FF2B5EF4-FFF2-40B4-BE49-F238E27FC236}">
                <a16:creationId xmlns:a16="http://schemas.microsoft.com/office/drawing/2014/main" id="{7775822A-0894-46D9-8114-2A235A1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463" y="2997201"/>
            <a:ext cx="11112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/>
              <a:t>Scrum</a:t>
            </a:r>
          </a:p>
        </p:txBody>
      </p:sp>
      <p:sp>
        <p:nvSpPr>
          <p:cNvPr id="21512" name="7 CuadroTexto">
            <a:extLst>
              <a:ext uri="{FF2B5EF4-FFF2-40B4-BE49-F238E27FC236}">
                <a16:creationId xmlns:a16="http://schemas.microsoft.com/office/drawing/2014/main" id="{D9721858-055B-4E57-AC22-05D189D5B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113" y="3651250"/>
            <a:ext cx="8382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/>
              <a:t>TDD</a:t>
            </a:r>
          </a:p>
        </p:txBody>
      </p:sp>
      <p:sp>
        <p:nvSpPr>
          <p:cNvPr id="21513" name="8 CuadroTexto">
            <a:extLst>
              <a:ext uri="{FF2B5EF4-FFF2-40B4-BE49-F238E27FC236}">
                <a16:creationId xmlns:a16="http://schemas.microsoft.com/office/drawing/2014/main" id="{7F836FB8-5C54-4B7C-A744-68DDFAD4A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451" y="3259139"/>
            <a:ext cx="8175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/>
              <a:t>……</a:t>
            </a:r>
          </a:p>
        </p:txBody>
      </p:sp>
      <p:sp>
        <p:nvSpPr>
          <p:cNvPr id="10" name="9 Rectángulo redondeado">
            <a:extLst>
              <a:ext uri="{FF2B5EF4-FFF2-40B4-BE49-F238E27FC236}">
                <a16:creationId xmlns:a16="http://schemas.microsoft.com/office/drawing/2014/main" id="{DA4A5551-B05E-4067-974A-6CA941B1DA92}"/>
              </a:ext>
            </a:extLst>
          </p:cNvPr>
          <p:cNvSpPr/>
          <p:nvPr/>
        </p:nvSpPr>
        <p:spPr>
          <a:xfrm>
            <a:off x="3186115" y="4436269"/>
            <a:ext cx="6007098" cy="15161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3300" b="1" dirty="0">
                <a:solidFill>
                  <a:schemeClr val="tx1"/>
                </a:solidFill>
                <a:cs typeface="Arial" pitchFamily="34" charset="0"/>
              </a:rPr>
              <a:t>La “verdad” de la</a:t>
            </a:r>
          </a:p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3300" b="1" dirty="0">
                <a:solidFill>
                  <a:schemeClr val="tx1"/>
                </a:solidFill>
                <a:cs typeface="Arial" pitchFamily="34" charset="0"/>
              </a:rPr>
              <a:t>Ingeniería de software</a:t>
            </a:r>
          </a:p>
        </p:txBody>
      </p:sp>
      <p:cxnSp>
        <p:nvCxnSpPr>
          <p:cNvPr id="12" name="11 Conector recto de flecha">
            <a:extLst>
              <a:ext uri="{FF2B5EF4-FFF2-40B4-BE49-F238E27FC236}">
                <a16:creationId xmlns:a16="http://schemas.microsoft.com/office/drawing/2014/main" id="{B71A42B5-4B96-4F2D-9E53-7533ACB2740B}"/>
              </a:ext>
            </a:extLst>
          </p:cNvPr>
          <p:cNvCxnSpPr>
            <a:cxnSpLocks/>
            <a:stCxn id="21508" idx="3"/>
            <a:endCxn id="10" idx="0"/>
          </p:cNvCxnSpPr>
          <p:nvPr/>
        </p:nvCxnSpPr>
        <p:spPr>
          <a:xfrm>
            <a:off x="3619501" y="3940177"/>
            <a:ext cx="2570163" cy="496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>
            <a:extLst>
              <a:ext uri="{FF2B5EF4-FFF2-40B4-BE49-F238E27FC236}">
                <a16:creationId xmlns:a16="http://schemas.microsoft.com/office/drawing/2014/main" id="{D65BBEFE-3B8F-4DFA-84A4-F4F1C5ED42C3}"/>
              </a:ext>
            </a:extLst>
          </p:cNvPr>
          <p:cNvCxnSpPr>
            <a:cxnSpLocks/>
            <a:stCxn id="21509" idx="2"/>
            <a:endCxn id="10" idx="0"/>
          </p:cNvCxnSpPr>
          <p:nvPr/>
        </p:nvCxnSpPr>
        <p:spPr>
          <a:xfrm>
            <a:off x="4168777" y="3640139"/>
            <a:ext cx="2020887" cy="796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>
            <a:extLst>
              <a:ext uri="{FF2B5EF4-FFF2-40B4-BE49-F238E27FC236}">
                <a16:creationId xmlns:a16="http://schemas.microsoft.com/office/drawing/2014/main" id="{BB6143AC-402E-49AF-9999-C3274F61EB54}"/>
              </a:ext>
            </a:extLst>
          </p:cNvPr>
          <p:cNvCxnSpPr>
            <a:cxnSpLocks/>
            <a:stCxn id="21510" idx="2"/>
            <a:endCxn id="10" idx="0"/>
          </p:cNvCxnSpPr>
          <p:nvPr/>
        </p:nvCxnSpPr>
        <p:spPr>
          <a:xfrm>
            <a:off x="5761038" y="3444876"/>
            <a:ext cx="428626" cy="991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>
            <a:extLst>
              <a:ext uri="{FF2B5EF4-FFF2-40B4-BE49-F238E27FC236}">
                <a16:creationId xmlns:a16="http://schemas.microsoft.com/office/drawing/2014/main" id="{69E8D5DF-8AD2-4BC0-9696-EBE251A95A50}"/>
              </a:ext>
            </a:extLst>
          </p:cNvPr>
          <p:cNvCxnSpPr>
            <a:cxnSpLocks/>
            <a:stCxn id="21511" idx="2"/>
            <a:endCxn id="10" idx="0"/>
          </p:cNvCxnSpPr>
          <p:nvPr/>
        </p:nvCxnSpPr>
        <p:spPr>
          <a:xfrm flipH="1">
            <a:off x="6189664" y="3444876"/>
            <a:ext cx="733424" cy="991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>
            <a:extLst>
              <a:ext uri="{FF2B5EF4-FFF2-40B4-BE49-F238E27FC236}">
                <a16:creationId xmlns:a16="http://schemas.microsoft.com/office/drawing/2014/main" id="{791C284B-4CDD-4452-A7C8-07DE42B1606B}"/>
              </a:ext>
            </a:extLst>
          </p:cNvPr>
          <p:cNvCxnSpPr>
            <a:cxnSpLocks/>
            <a:stCxn id="21513" idx="2"/>
            <a:endCxn id="10" idx="0"/>
          </p:cNvCxnSpPr>
          <p:nvPr/>
        </p:nvCxnSpPr>
        <p:spPr>
          <a:xfrm flipH="1">
            <a:off x="6189664" y="3705226"/>
            <a:ext cx="1883569" cy="731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>
            <a:extLst>
              <a:ext uri="{FF2B5EF4-FFF2-40B4-BE49-F238E27FC236}">
                <a16:creationId xmlns:a16="http://schemas.microsoft.com/office/drawing/2014/main" id="{D3F40E7D-1BA4-418A-810D-90F84B9B5710}"/>
              </a:ext>
            </a:extLst>
          </p:cNvPr>
          <p:cNvCxnSpPr>
            <a:cxnSpLocks/>
            <a:stCxn id="21512" idx="1"/>
            <a:endCxn id="10" idx="0"/>
          </p:cNvCxnSpPr>
          <p:nvPr/>
        </p:nvCxnSpPr>
        <p:spPr>
          <a:xfrm flipH="1">
            <a:off x="6189664" y="3874294"/>
            <a:ext cx="2584449" cy="561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7604D-F21A-4D82-9834-5FD5087C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>
                <a:solidFill>
                  <a:srgbClr val="000000"/>
                </a:solidFill>
                <a:cs typeface="Arial" charset="0"/>
              </a:rPr>
              <a:t>Una práctica es un enfoque repetitivo para hacer algo con un propósito específico.</a:t>
            </a:r>
            <a:endParaRPr lang="es-CO" dirty="0"/>
          </a:p>
        </p:txBody>
      </p:sp>
      <p:pic>
        <p:nvPicPr>
          <p:cNvPr id="8" name="Marcador de contenido 7" descr="Imagen que contiene foto, interior&#10;&#10;Descripción generada con confianza muy alta">
            <a:extLst>
              <a:ext uri="{FF2B5EF4-FFF2-40B4-BE49-F238E27FC236}">
                <a16:creationId xmlns:a16="http://schemas.microsoft.com/office/drawing/2014/main" id="{995321FA-F370-4D27-B596-B3A4BBC3E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77" y="1930524"/>
            <a:ext cx="9677399" cy="4656649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ABDAE1-6DE3-411A-B2E1-674992B3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BA159-9E1C-45E9-8010-E22052668CD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147D13-71A2-4329-9104-9A054F02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1010B7-A33D-4EBF-B6F4-993E08C7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B217-B9CC-45EA-9323-1B07DB404CF9}" type="slidenum">
              <a:rPr lang="es-ES" altLang="es-CO" smtClean="0"/>
              <a:pPr/>
              <a:t>28</a:t>
            </a:fld>
            <a:endParaRPr lang="es-ES" alt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AFB5A4-2618-4420-A312-446228046EDA}"/>
              </a:ext>
            </a:extLst>
          </p:cNvPr>
          <p:cNvSpPr txBox="1"/>
          <p:nvPr/>
        </p:nvSpPr>
        <p:spPr>
          <a:xfrm>
            <a:off x="4799856" y="6572906"/>
            <a:ext cx="790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Storyboard . Matrix 1999. Ingreso al edificio. Rescate a Morfeo.</a:t>
            </a:r>
          </a:p>
        </p:txBody>
      </p:sp>
    </p:spTree>
    <p:extLst>
      <p:ext uri="{BB962C8B-B14F-4D97-AF65-F5344CB8AC3E}">
        <p14:creationId xmlns:p14="http://schemas.microsoft.com/office/powerpoint/2010/main" val="4092246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0F71D-B1FB-48AA-A716-5AB6DB53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Historias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4FCA71-983F-4D58-820B-95FEAB5CE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A434DC-F8A2-4830-A785-4757F176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BA159-9E1C-45E9-8010-E22052668CD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3724C-41B6-4A26-9F30-81A4A15F0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20571B-2DB7-4FCE-9EDF-77EA7CC8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B217-B9CC-45EA-9323-1B07DB404CF9}" type="slidenum">
              <a:rPr lang="es-ES" altLang="es-CO" smtClean="0"/>
              <a:pPr/>
              <a:t>29</a:t>
            </a:fld>
            <a:endParaRPr lang="es-ES" alt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A5E835A-66F8-4814-B74B-F6D8DE30C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07" y="188640"/>
            <a:ext cx="10448925" cy="50577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3B1EEA8-ACDB-4392-86EA-D1821A03FC15}"/>
              </a:ext>
            </a:extLst>
          </p:cNvPr>
          <p:cNvSpPr txBox="1"/>
          <p:nvPr/>
        </p:nvSpPr>
        <p:spPr>
          <a:xfrm>
            <a:off x="1726307" y="5246415"/>
            <a:ext cx="8911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https://henryksobczak.medium.com/historias-de-usuarios-fcbd6dba29e8</a:t>
            </a:r>
          </a:p>
        </p:txBody>
      </p:sp>
    </p:spTree>
    <p:extLst>
      <p:ext uri="{BB962C8B-B14F-4D97-AF65-F5344CB8AC3E}">
        <p14:creationId xmlns:p14="http://schemas.microsoft.com/office/powerpoint/2010/main" val="323140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542CC00C-28AC-456E-B59C-82CA7BD9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Algunos hechos que confirman la necesidad de una teoría</a:t>
            </a:r>
          </a:p>
        </p:txBody>
      </p:sp>
      <p:pic>
        <p:nvPicPr>
          <p:cNvPr id="5123" name="4 Marcador de contenido" descr="softDevelMeth.png">
            <a:extLst>
              <a:ext uri="{FF2B5EF4-FFF2-40B4-BE49-F238E27FC236}">
                <a16:creationId xmlns:a16="http://schemas.microsoft.com/office/drawing/2014/main" id="{BEF56B75-8A66-4B1F-940C-8F400EF53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9772" y="1874858"/>
            <a:ext cx="4386262" cy="4625975"/>
          </a:xfrm>
        </p:spPr>
      </p:pic>
      <p:sp>
        <p:nvSpPr>
          <p:cNvPr id="5125" name="3 Marcador de fecha">
            <a:extLst>
              <a:ext uri="{FF2B5EF4-FFF2-40B4-BE49-F238E27FC236}">
                <a16:creationId xmlns:a16="http://schemas.microsoft.com/office/drawing/2014/main" id="{9B4FF8DD-D7BE-41A6-A180-B5FDA4BED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19AE8EC-EF63-46CA-8547-B6C093C24F2F}" type="datetime1">
              <a:rPr lang="en-US" altLang="es-CO" smtClean="0"/>
              <a:pPr eaLnBrk="1" hangingPunct="1"/>
              <a:t>10/21/2021</a:t>
            </a:fld>
            <a:endParaRPr lang="es-ES" altLang="es-CO" dirty="0"/>
          </a:p>
        </p:txBody>
      </p:sp>
      <p:sp>
        <p:nvSpPr>
          <p:cNvPr id="5126" name="4 Marcador de pie de página">
            <a:extLst>
              <a:ext uri="{FF2B5EF4-FFF2-40B4-BE49-F238E27FC236}">
                <a16:creationId xmlns:a16="http://schemas.microsoft.com/office/drawing/2014/main" id="{DE6ECC5F-9BD6-4DFE-98FC-98CCEEF5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5127" name="5 Marcador de número de diapositiva">
            <a:extLst>
              <a:ext uri="{FF2B5EF4-FFF2-40B4-BE49-F238E27FC236}">
                <a16:creationId xmlns:a16="http://schemas.microsoft.com/office/drawing/2014/main" id="{7D917679-9E39-4DD2-82DB-7403E334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BBBD16-D77A-4871-99D2-DA01346339BC}" type="slidenum">
              <a:rPr lang="es-ES" altLang="es-CO"/>
              <a:pPr eaLnBrk="1" hangingPunct="1"/>
              <a:t>3</a:t>
            </a:fld>
            <a:endParaRPr lang="es-ES" altLang="es-CO"/>
          </a:p>
        </p:txBody>
      </p:sp>
      <p:sp>
        <p:nvSpPr>
          <p:cNvPr id="5124" name="5 Rectángulo">
            <a:extLst>
              <a:ext uri="{FF2B5EF4-FFF2-40B4-BE49-F238E27FC236}">
                <a16:creationId xmlns:a16="http://schemas.microsoft.com/office/drawing/2014/main" id="{BC42FF99-4DED-4D6F-98C6-5581C793C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1" y="2565690"/>
            <a:ext cx="4570413" cy="289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Existen alrededor de 100,000 métodos para la producción de software, donde cada uno crea su propia manera de trabajar.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33094-81E7-4BB6-AA03-380EA3EE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C8E015-A1F2-43B0-AF72-0C457EFF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2329D8-AE39-438D-895A-15998DAE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BA159-9E1C-45E9-8010-E22052668CD7}" type="datetime1">
              <a:rPr lang="en-US" smtClean="0"/>
              <a:pPr>
                <a:defRPr/>
              </a:pPr>
              <a:t>10/21/2021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09904F-D757-4A26-B50D-0EBDCE0C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Gestión de Proyectos de Software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AC652C-859B-46E7-A62B-0DD80577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CB217-B9CC-45EA-9323-1B07DB404CF9}" type="slidenum">
              <a:rPr lang="es-ES" altLang="es-CO" smtClean="0"/>
              <a:pPr/>
              <a:t>30</a:t>
            </a:fld>
            <a:endParaRPr lang="es-ES" alt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A10B48-C307-42F6-9776-22BFF8FB8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98" y="28508"/>
            <a:ext cx="5750369" cy="385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CD0D24-4321-4EB6-99BE-3C2F9F0E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497" y="924847"/>
            <a:ext cx="4582048" cy="308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umentación en SCRUM">
            <a:extLst>
              <a:ext uri="{FF2B5EF4-FFF2-40B4-BE49-F238E27FC236}">
                <a16:creationId xmlns:a16="http://schemas.microsoft.com/office/drawing/2014/main" id="{392DBB3C-4B21-4D5F-8196-4C509C3C2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1" t="14792" r="21525" b="22156"/>
          <a:stretch/>
        </p:blipFill>
        <p:spPr bwMode="auto">
          <a:xfrm>
            <a:off x="5495399" y="3736893"/>
            <a:ext cx="4473280" cy="266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28BDC0F-522F-4744-9E69-2CB88943D4C9}"/>
              </a:ext>
            </a:extLst>
          </p:cNvPr>
          <p:cNvSpPr txBox="1"/>
          <p:nvPr/>
        </p:nvSpPr>
        <p:spPr>
          <a:xfrm>
            <a:off x="2436811" y="646016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https://urtanta.com/historias-de-usuario/</a:t>
            </a:r>
          </a:p>
        </p:txBody>
      </p:sp>
    </p:spTree>
    <p:extLst>
      <p:ext uri="{BB962C8B-B14F-4D97-AF65-F5344CB8AC3E}">
        <p14:creationId xmlns:p14="http://schemas.microsoft.com/office/powerpoint/2010/main" val="389402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18C616C2-840C-4D73-8B5C-8CEF63260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9451" y="357066"/>
            <a:ext cx="8228013" cy="787521"/>
          </a:xfrm>
        </p:spPr>
        <p:txBody>
          <a:bodyPr vert="horz" lIns="91440" tIns="32803" rIns="91440" bIns="45720" rtlCol="0" anchor="t">
            <a:norm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Pasos para el desarrollo de la teoría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47B06814-A87C-48D5-BCEE-1FC92DA78A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23592" y="1082673"/>
            <a:ext cx="9525902" cy="2565400"/>
          </a:xfrm>
        </p:spPr>
        <p:txBody>
          <a:bodyPr>
            <a:normAutofit/>
          </a:bodyPr>
          <a:lstStyle/>
          <a:p>
            <a:pPr marL="390525" indent="-293688" algn="just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2400" dirty="0">
                <a:cs typeface="Arial" panose="020B0604020202020204" pitchFamily="34" charset="0"/>
              </a:rPr>
              <a:t>A partir de esta “verdad” se puede capturar y describir un conjunto pequeño de conceptos esenciales en la forma de un proceso independiente de prácticas mínimas (conocido como “Núcleo”).</a:t>
            </a:r>
          </a:p>
        </p:txBody>
      </p:sp>
      <p:sp>
        <p:nvSpPr>
          <p:cNvPr id="22536" name="3 Marcador de fecha">
            <a:extLst>
              <a:ext uri="{FF2B5EF4-FFF2-40B4-BE49-F238E27FC236}">
                <a16:creationId xmlns:a16="http://schemas.microsoft.com/office/drawing/2014/main" id="{80897234-C179-455A-ACE7-DFE87DFE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507D0D5-BA50-4B8F-90FE-40D61918BBDA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22537" name="4 Marcador de pie de página">
            <a:extLst>
              <a:ext uri="{FF2B5EF4-FFF2-40B4-BE49-F238E27FC236}">
                <a16:creationId xmlns:a16="http://schemas.microsoft.com/office/drawing/2014/main" id="{6B2DCBB8-9C8F-4C3F-BB5C-909A08D5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22538" name="5 Marcador de número de diapositiva">
            <a:extLst>
              <a:ext uri="{FF2B5EF4-FFF2-40B4-BE49-F238E27FC236}">
                <a16:creationId xmlns:a16="http://schemas.microsoft.com/office/drawing/2014/main" id="{890D8CA8-57D9-4978-A863-43B7E263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D3FF44A-BA50-4680-BB84-F3ADFC2A7A87}" type="slidenum">
              <a:rPr lang="es-ES" altLang="es-CO"/>
              <a:pPr eaLnBrk="1" hangingPunct="1"/>
              <a:t>31</a:t>
            </a:fld>
            <a:endParaRPr lang="es-ES" altLang="es-CO"/>
          </a:p>
        </p:txBody>
      </p:sp>
      <p:sp>
        <p:nvSpPr>
          <p:cNvPr id="4" name="3 Rectángulo redondeado">
            <a:extLst>
              <a:ext uri="{FF2B5EF4-FFF2-40B4-BE49-F238E27FC236}">
                <a16:creationId xmlns:a16="http://schemas.microsoft.com/office/drawing/2014/main" id="{1D1F8AE5-39E0-4B1E-A169-E91E30090F78}"/>
              </a:ext>
            </a:extLst>
          </p:cNvPr>
          <p:cNvSpPr/>
          <p:nvPr/>
        </p:nvSpPr>
        <p:spPr>
          <a:xfrm>
            <a:off x="2763839" y="3695106"/>
            <a:ext cx="3005137" cy="18938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b="1" dirty="0">
                <a:solidFill>
                  <a:schemeClr val="tx1"/>
                </a:solidFill>
                <a:cs typeface="Arial" pitchFamily="34" charset="0"/>
              </a:rPr>
              <a:t>La “verdad” de la</a:t>
            </a:r>
          </a:p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b="1" dirty="0">
                <a:solidFill>
                  <a:schemeClr val="tx1"/>
                </a:solidFill>
                <a:cs typeface="Arial" pitchFamily="34" charset="0"/>
              </a:rPr>
              <a:t>Ingeniería de software</a:t>
            </a:r>
          </a:p>
        </p:txBody>
      </p:sp>
      <p:sp>
        <p:nvSpPr>
          <p:cNvPr id="6" name="5 Abrir llave">
            <a:extLst>
              <a:ext uri="{FF2B5EF4-FFF2-40B4-BE49-F238E27FC236}">
                <a16:creationId xmlns:a16="http://schemas.microsoft.com/office/drawing/2014/main" id="{42254400-1085-4DEA-8740-BA5647CA5C12}"/>
              </a:ext>
            </a:extLst>
          </p:cNvPr>
          <p:cNvSpPr/>
          <p:nvPr/>
        </p:nvSpPr>
        <p:spPr>
          <a:xfrm>
            <a:off x="5768976" y="3686175"/>
            <a:ext cx="327025" cy="1893888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s-CO">
              <a:cs typeface="Arial" pitchFamily="34" charset="0"/>
            </a:endParaRPr>
          </a:p>
        </p:txBody>
      </p:sp>
      <p:sp>
        <p:nvSpPr>
          <p:cNvPr id="22534" name="7 CuadroTexto">
            <a:extLst>
              <a:ext uri="{FF2B5EF4-FFF2-40B4-BE49-F238E27FC236}">
                <a16:creationId xmlns:a16="http://schemas.microsoft.com/office/drawing/2014/main" id="{A3E5F12F-6C44-486B-A732-3195128F3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313" y="5373689"/>
            <a:ext cx="14335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/>
              <a:t>Núcleo</a:t>
            </a:r>
            <a:endParaRPr lang="es-CO" altLang="es-CO" sz="2200"/>
          </a:p>
        </p:txBody>
      </p:sp>
      <p:pic>
        <p:nvPicPr>
          <p:cNvPr id="22535" name="Picture 1">
            <a:extLst>
              <a:ext uri="{FF2B5EF4-FFF2-40B4-BE49-F238E27FC236}">
                <a16:creationId xmlns:a16="http://schemas.microsoft.com/office/drawing/2014/main" id="{EDE42ACE-1D77-4E88-B462-C68179C62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4" y="3719514"/>
            <a:ext cx="3627437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491F386E-D63E-4743-98FE-CCC33223D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7508" y="589636"/>
            <a:ext cx="8228013" cy="692150"/>
          </a:xfrm>
        </p:spPr>
        <p:txBody>
          <a:bodyPr vert="horz" lIns="91440" tIns="32803" rIns="91440" bIns="45720" rtlCol="0" anchor="t">
            <a:norm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¿Qué diferencia hará la teoría?</a:t>
            </a:r>
          </a:p>
        </p:txBody>
      </p:sp>
      <p:sp>
        <p:nvSpPr>
          <p:cNvPr id="24579" name="9 Marcador de contenido">
            <a:extLst>
              <a:ext uri="{FF2B5EF4-FFF2-40B4-BE49-F238E27FC236}">
                <a16:creationId xmlns:a16="http://schemas.microsoft.com/office/drawing/2014/main" id="{BB3B07BC-3E2C-4E8F-A988-89C6443F6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43422"/>
            <a:ext cx="8229600" cy="673100"/>
          </a:xfrm>
        </p:spPr>
        <p:txBody>
          <a:bodyPr/>
          <a:lstStyle/>
          <a:p>
            <a:pPr eaLnBrk="1" hangingPunct="1"/>
            <a:r>
              <a:rPr lang="es-CO" altLang="es-CO">
                <a:cs typeface="Arial" panose="020B0604020202020204" pitchFamily="34" charset="0"/>
              </a:rPr>
              <a:t>Adoptando la teoría en la Industria</a:t>
            </a:r>
          </a:p>
        </p:txBody>
      </p:sp>
      <p:sp>
        <p:nvSpPr>
          <p:cNvPr id="24580" name="3 Marcador de fecha">
            <a:extLst>
              <a:ext uri="{FF2B5EF4-FFF2-40B4-BE49-F238E27FC236}">
                <a16:creationId xmlns:a16="http://schemas.microsoft.com/office/drawing/2014/main" id="{445704F6-1AD9-480F-9C94-EB89A502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71291" y="6404954"/>
            <a:ext cx="1146283" cy="3703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0D26662-AABB-461B-885C-B08449991F38}" type="datetime1">
              <a:rPr lang="en-US" altLang="es-CO" smtClean="0"/>
              <a:pPr eaLnBrk="1" hangingPunct="1"/>
              <a:t>10/21/2021</a:t>
            </a:fld>
            <a:endParaRPr lang="es-ES" altLang="es-CO" dirty="0"/>
          </a:p>
        </p:txBody>
      </p:sp>
      <p:sp>
        <p:nvSpPr>
          <p:cNvPr id="24581" name="4 Marcador de pie de página">
            <a:extLst>
              <a:ext uri="{FF2B5EF4-FFF2-40B4-BE49-F238E27FC236}">
                <a16:creationId xmlns:a16="http://schemas.microsoft.com/office/drawing/2014/main" id="{D8D151EF-D4A5-4065-9721-A66F8374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8891" y="6410325"/>
            <a:ext cx="7619999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24582" name="5 Marcador de número de diapositiva">
            <a:extLst>
              <a:ext uri="{FF2B5EF4-FFF2-40B4-BE49-F238E27FC236}">
                <a16:creationId xmlns:a16="http://schemas.microsoft.com/office/drawing/2014/main" id="{64F6EFFE-C0B4-4D95-AEC2-705DB7ED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531165B-B9F5-4FC7-B19B-F4CAC6D2E176}" type="slidenum">
              <a:rPr lang="es-ES" altLang="es-CO"/>
              <a:pPr eaLnBrk="1" hangingPunct="1"/>
              <a:t>32</a:t>
            </a:fld>
            <a:endParaRPr lang="es-ES" altLang="es-CO"/>
          </a:p>
        </p:txBody>
      </p:sp>
      <p:sp>
        <p:nvSpPr>
          <p:cNvPr id="20" name="14 Rectángulo">
            <a:extLst>
              <a:ext uri="{FF2B5EF4-FFF2-40B4-BE49-F238E27FC236}">
                <a16:creationId xmlns:a16="http://schemas.microsoft.com/office/drawing/2014/main" id="{8D81376E-7767-4284-9785-B8B4444183E6}"/>
              </a:ext>
            </a:extLst>
          </p:cNvPr>
          <p:cNvSpPr/>
          <p:nvPr/>
        </p:nvSpPr>
        <p:spPr>
          <a:xfrm>
            <a:off x="6478653" y="2606555"/>
            <a:ext cx="2055217" cy="914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anterior que sirve</a:t>
            </a:r>
          </a:p>
        </p:txBody>
      </p:sp>
      <p:sp>
        <p:nvSpPr>
          <p:cNvPr id="21" name="21 Rectángulo">
            <a:extLst>
              <a:ext uri="{FF2B5EF4-FFF2-40B4-BE49-F238E27FC236}">
                <a16:creationId xmlns:a16="http://schemas.microsoft.com/office/drawing/2014/main" id="{67C111C6-2E8E-4701-AFB5-D0F453DA9A06}"/>
              </a:ext>
            </a:extLst>
          </p:cNvPr>
          <p:cNvSpPr/>
          <p:nvPr/>
        </p:nvSpPr>
        <p:spPr>
          <a:xfrm>
            <a:off x="3930718" y="1785817"/>
            <a:ext cx="1828798" cy="7556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adoptada</a:t>
            </a:r>
          </a:p>
        </p:txBody>
      </p:sp>
      <p:sp>
        <p:nvSpPr>
          <p:cNvPr id="24" name="22 Rectángulo">
            <a:extLst>
              <a:ext uri="{FF2B5EF4-FFF2-40B4-BE49-F238E27FC236}">
                <a16:creationId xmlns:a16="http://schemas.microsoft.com/office/drawing/2014/main" id="{DA38EBBC-28D2-4B1A-BDBA-09925C08EF87}"/>
              </a:ext>
            </a:extLst>
          </p:cNvPr>
          <p:cNvSpPr/>
          <p:nvPr/>
        </p:nvSpPr>
        <p:spPr>
          <a:xfrm>
            <a:off x="2038419" y="1822331"/>
            <a:ext cx="1828798" cy="7191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adoptada</a:t>
            </a:r>
          </a:p>
        </p:txBody>
      </p:sp>
      <p:sp>
        <p:nvSpPr>
          <p:cNvPr id="30" name="24 Rectángulo">
            <a:extLst>
              <a:ext uri="{FF2B5EF4-FFF2-40B4-BE49-F238E27FC236}">
                <a16:creationId xmlns:a16="http://schemas.microsoft.com/office/drawing/2014/main" id="{4C2B5335-5849-4975-9AA2-D82CDD5EB415}"/>
              </a:ext>
            </a:extLst>
          </p:cNvPr>
          <p:cNvSpPr/>
          <p:nvPr/>
        </p:nvSpPr>
        <p:spPr>
          <a:xfrm>
            <a:off x="6478654" y="3587630"/>
            <a:ext cx="2055216" cy="914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anterior que sirve</a:t>
            </a:r>
          </a:p>
        </p:txBody>
      </p:sp>
      <p:sp>
        <p:nvSpPr>
          <p:cNvPr id="32" name="25 Rectángulo">
            <a:extLst>
              <a:ext uri="{FF2B5EF4-FFF2-40B4-BE49-F238E27FC236}">
                <a16:creationId xmlns:a16="http://schemas.microsoft.com/office/drawing/2014/main" id="{E1EA1292-D82A-43BF-87FB-8229916CA7F7}"/>
              </a:ext>
            </a:extLst>
          </p:cNvPr>
          <p:cNvSpPr/>
          <p:nvPr/>
        </p:nvSpPr>
        <p:spPr>
          <a:xfrm>
            <a:off x="2233679" y="4565530"/>
            <a:ext cx="1828800" cy="914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anterior que sirve</a:t>
            </a:r>
          </a:p>
        </p:txBody>
      </p:sp>
      <p:sp>
        <p:nvSpPr>
          <p:cNvPr id="35" name="26 Rectángulo">
            <a:extLst>
              <a:ext uri="{FF2B5EF4-FFF2-40B4-BE49-F238E27FC236}">
                <a16:creationId xmlns:a16="http://schemas.microsoft.com/office/drawing/2014/main" id="{DDBC962C-183B-4ADB-A07D-D420590D6838}"/>
              </a:ext>
            </a:extLst>
          </p:cNvPr>
          <p:cNvSpPr/>
          <p:nvPr/>
        </p:nvSpPr>
        <p:spPr>
          <a:xfrm>
            <a:off x="7324792" y="4892555"/>
            <a:ext cx="1897062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anterior que NO sirve</a:t>
            </a:r>
          </a:p>
        </p:txBody>
      </p:sp>
      <p:sp>
        <p:nvSpPr>
          <p:cNvPr id="36" name="27 Rectángulo">
            <a:extLst>
              <a:ext uri="{FF2B5EF4-FFF2-40B4-BE49-F238E27FC236}">
                <a16:creationId xmlns:a16="http://schemas.microsoft.com/office/drawing/2014/main" id="{8641E025-70C6-43F4-A62A-563CD9990E6B}"/>
              </a:ext>
            </a:extLst>
          </p:cNvPr>
          <p:cNvSpPr/>
          <p:nvPr/>
        </p:nvSpPr>
        <p:spPr>
          <a:xfrm>
            <a:off x="4127566" y="4565530"/>
            <a:ext cx="2044699" cy="914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anterior que sirve</a:t>
            </a:r>
          </a:p>
        </p:txBody>
      </p:sp>
      <p:sp>
        <p:nvSpPr>
          <p:cNvPr id="37" name="28 Rectángulo">
            <a:extLst>
              <a:ext uri="{FF2B5EF4-FFF2-40B4-BE49-F238E27FC236}">
                <a16:creationId xmlns:a16="http://schemas.microsoft.com/office/drawing/2014/main" id="{E034C111-27AB-4E9B-8FAD-94AD714F4789}"/>
              </a:ext>
            </a:extLst>
          </p:cNvPr>
          <p:cNvSpPr/>
          <p:nvPr/>
        </p:nvSpPr>
        <p:spPr>
          <a:xfrm>
            <a:off x="9417118" y="1822331"/>
            <a:ext cx="1373187" cy="7191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nueva</a:t>
            </a:r>
          </a:p>
        </p:txBody>
      </p:sp>
      <p:sp>
        <p:nvSpPr>
          <p:cNvPr id="38" name="30 Flecha curvada hacia abajo">
            <a:extLst>
              <a:ext uri="{FF2B5EF4-FFF2-40B4-BE49-F238E27FC236}">
                <a16:creationId xmlns:a16="http://schemas.microsoft.com/office/drawing/2014/main" id="{7467291D-382F-4B40-994A-687B2A3CF0DC}"/>
              </a:ext>
            </a:extLst>
          </p:cNvPr>
          <p:cNvSpPr/>
          <p:nvPr/>
        </p:nvSpPr>
        <p:spPr>
          <a:xfrm rot="10800000" flipV="1">
            <a:off x="5759517" y="1954092"/>
            <a:ext cx="3657600" cy="5207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s-CO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4592" name="31 Imagen" descr="garbageCan.jpg">
            <a:extLst>
              <a:ext uri="{FF2B5EF4-FFF2-40B4-BE49-F238E27FC236}">
                <a16:creationId xmlns:a16="http://schemas.microsoft.com/office/drawing/2014/main" id="{D09B3C86-DEE5-425F-ADBD-3C418457D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79" y="4305180"/>
            <a:ext cx="20447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32 Flecha curvada hacia abajo">
            <a:extLst>
              <a:ext uri="{FF2B5EF4-FFF2-40B4-BE49-F238E27FC236}">
                <a16:creationId xmlns:a16="http://schemas.microsoft.com/office/drawing/2014/main" id="{24494568-2EDE-457E-B591-C1420DE1F6EC}"/>
              </a:ext>
            </a:extLst>
          </p:cNvPr>
          <p:cNvSpPr/>
          <p:nvPr/>
        </p:nvSpPr>
        <p:spPr>
          <a:xfrm>
            <a:off x="8242368" y="4175005"/>
            <a:ext cx="2416175" cy="6524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s-CO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1" name="33 CuadroTexto">
            <a:extLst>
              <a:ext uri="{FF2B5EF4-FFF2-40B4-BE49-F238E27FC236}">
                <a16:creationId xmlns:a16="http://schemas.microsoft.com/office/drawing/2014/main" id="{36914D4A-E8E8-4365-8F45-58846A6E2286}"/>
              </a:ext>
            </a:extLst>
          </p:cNvPr>
          <p:cNvSpPr txBox="1"/>
          <p:nvPr/>
        </p:nvSpPr>
        <p:spPr>
          <a:xfrm>
            <a:off x="2233679" y="2737048"/>
            <a:ext cx="582560" cy="1371811"/>
          </a:xfrm>
          <a:prstGeom prst="rect">
            <a:avLst/>
          </a:prstGeom>
          <a:noFill/>
        </p:spPr>
        <p:txBody>
          <a:bodyPr vert="vert270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900" dirty="0">
                <a:latin typeface="Arial" charset="0"/>
                <a:cs typeface="Arial" pitchFamily="34" charset="0"/>
              </a:rPr>
              <a:t>Núcleo</a:t>
            </a:r>
          </a:p>
        </p:txBody>
      </p:sp>
      <p:pic>
        <p:nvPicPr>
          <p:cNvPr id="24595" name="Picture 1">
            <a:extLst>
              <a:ext uri="{FF2B5EF4-FFF2-40B4-BE49-F238E27FC236}">
                <a16:creationId xmlns:a16="http://schemas.microsoft.com/office/drawing/2014/main" id="{562494FC-814F-4DA1-B9C0-936CEA1DC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43" y="2652593"/>
            <a:ext cx="3627437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E3702D9F-BCAC-45F3-95BC-BC975ADF1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198" y="696794"/>
            <a:ext cx="8228013" cy="1144588"/>
          </a:xfrm>
        </p:spPr>
        <p:txBody>
          <a:bodyPr vert="horz" lIns="91440" tIns="32803" rIns="91440" bIns="45720" rtlCol="0" anchor="t">
            <a:normAutofit/>
          </a:bodyPr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dirty="0">
                <a:solidFill>
                  <a:schemeClr val="tx1"/>
                </a:solidFill>
                <a:cs typeface="Arial" panose="020B0604020202020204" pitchFamily="34" charset="0"/>
              </a:rPr>
              <a:t>¿Qué diferencia hará la teoría?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E7742A11-531E-4B72-AF4D-5F5B9ADCA5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08176"/>
            <a:ext cx="8228013" cy="4525963"/>
          </a:xfrm>
        </p:spPr>
        <p:txBody>
          <a:bodyPr/>
          <a:lstStyle/>
          <a:p>
            <a:pPr marL="390525" indent="-293688">
              <a:lnSpc>
                <a:spcPct val="150000"/>
              </a:lnSpc>
              <a:buClr>
                <a:srgbClr val="FF6309"/>
              </a:buClr>
              <a:buSzPct val="45000"/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2800" dirty="0">
                <a:cs typeface="Arial" panose="020B0604020202020204" pitchFamily="34" charset="0"/>
              </a:rPr>
              <a:t>Para la comunidad académica y educativa:</a:t>
            </a:r>
          </a:p>
          <a:p>
            <a:pPr marL="390525" indent="-293688" algn="just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s-CO" altLang="es-CO" sz="2800" dirty="0">
              <a:cs typeface="Arial" panose="020B0604020202020204" pitchFamily="34" charset="0"/>
            </a:endParaRPr>
          </a:p>
          <a:p>
            <a:pPr marL="390525" indent="-293688" algn="just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sz="2800" dirty="0">
                <a:cs typeface="Arial" panose="020B0604020202020204" pitchFamily="34" charset="0"/>
              </a:rPr>
              <a:t>NO hay una teoría para enseñar, solo un conjunto de ideas o un enfoque específico.</a:t>
            </a:r>
          </a:p>
          <a:p>
            <a:pPr marL="390525" indent="-293688" algn="just">
              <a:buClr>
                <a:srgbClr val="FF6309"/>
              </a:buClr>
              <a:buSzPct val="45000"/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s-CO" altLang="es-CO" dirty="0">
              <a:cs typeface="Arial" panose="020B0604020202020204" pitchFamily="34" charset="0"/>
            </a:endParaRPr>
          </a:p>
        </p:txBody>
      </p:sp>
      <p:sp>
        <p:nvSpPr>
          <p:cNvPr id="25604" name="3 Marcador de fecha">
            <a:extLst>
              <a:ext uri="{FF2B5EF4-FFF2-40B4-BE49-F238E27FC236}">
                <a16:creationId xmlns:a16="http://schemas.microsoft.com/office/drawing/2014/main" id="{C39ACBEB-8767-451E-B051-B102FA6158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E1996C6-A7F6-4BD6-8CD5-9C3DAEAC3D48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25605" name="4 Marcador de pie de página">
            <a:extLst>
              <a:ext uri="{FF2B5EF4-FFF2-40B4-BE49-F238E27FC236}">
                <a16:creationId xmlns:a16="http://schemas.microsoft.com/office/drawing/2014/main" id="{F1EFA54E-1D14-4EAB-AD25-AC42BA44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25606" name="5 Marcador de número de diapositiva">
            <a:extLst>
              <a:ext uri="{FF2B5EF4-FFF2-40B4-BE49-F238E27FC236}">
                <a16:creationId xmlns:a16="http://schemas.microsoft.com/office/drawing/2014/main" id="{CEB70E89-071F-4FDB-8CD4-6C0A39AC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4FD5335-A068-4A67-A71F-5C69EDA9F0F4}" type="slidenum">
              <a:rPr lang="es-ES" altLang="es-CO"/>
              <a:pPr eaLnBrk="1" hangingPunct="1"/>
              <a:t>33</a:t>
            </a:fld>
            <a:endParaRPr lang="es-ES" altLang="es-CO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020E36FC-4C36-44F4-B388-41663C86D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9595" y="611158"/>
            <a:ext cx="8228013" cy="1144588"/>
          </a:xfrm>
        </p:spPr>
        <p:txBody>
          <a:bodyPr vert="horz" lIns="91440" tIns="32803" rIns="91440" bIns="45720" rtlCol="0" anchor="t">
            <a:normAutofit/>
          </a:bodyPr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dirty="0">
                <a:solidFill>
                  <a:schemeClr val="tx1"/>
                </a:solidFill>
                <a:cs typeface="Arial" panose="020B0604020202020204" pitchFamily="34" charset="0"/>
              </a:rPr>
              <a:t>¿Qué diferencia hará la teoría?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9FDED76-8648-4969-BB39-E4E982230A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79595" y="1337281"/>
            <a:ext cx="9203210" cy="1008440"/>
          </a:xfrm>
        </p:spPr>
        <p:txBody>
          <a:bodyPr>
            <a:normAutofit lnSpcReduction="10000"/>
          </a:bodyPr>
          <a:lstStyle/>
          <a:p>
            <a:pPr marL="390525" indent="-293688">
              <a:buClr>
                <a:srgbClr val="FF6309"/>
              </a:buClr>
              <a:buSzPct val="45000"/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dirty="0">
                <a:cs typeface="Arial" panose="020B0604020202020204" pitchFamily="34" charset="0"/>
              </a:rPr>
              <a:t>Para la comunidad académica y educativa, Por ejemplo, ordenará las prácticas.</a:t>
            </a:r>
          </a:p>
          <a:p>
            <a:pPr marL="390525" indent="-293688">
              <a:buClr>
                <a:srgbClr val="FF6309"/>
              </a:buClr>
              <a:buSzPct val="45000"/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dirty="0">
                <a:cs typeface="Arial" panose="020B0604020202020204" pitchFamily="34" charset="0"/>
              </a:rPr>
              <a:t>¿Qué se enseña primero y qué es luego?</a:t>
            </a:r>
          </a:p>
        </p:txBody>
      </p:sp>
      <p:sp>
        <p:nvSpPr>
          <p:cNvPr id="26638" name="3 Marcador de fecha">
            <a:extLst>
              <a:ext uri="{FF2B5EF4-FFF2-40B4-BE49-F238E27FC236}">
                <a16:creationId xmlns:a16="http://schemas.microsoft.com/office/drawing/2014/main" id="{87C93216-4140-4026-B059-EF4A2F41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1E92895-E41C-43B0-98C1-F38F115F0EB6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26639" name="4 Marcador de pie de página">
            <a:extLst>
              <a:ext uri="{FF2B5EF4-FFF2-40B4-BE49-F238E27FC236}">
                <a16:creationId xmlns:a16="http://schemas.microsoft.com/office/drawing/2014/main" id="{BE3236F4-A696-47A2-BB27-DBB2B839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26640" name="5 Marcador de número de diapositiva">
            <a:extLst>
              <a:ext uri="{FF2B5EF4-FFF2-40B4-BE49-F238E27FC236}">
                <a16:creationId xmlns:a16="http://schemas.microsoft.com/office/drawing/2014/main" id="{3CCB33E8-3A04-43C0-A22C-4C6D3891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E953AEB-A3F3-4F6F-B346-F8D42D0E50DF}" type="slidenum">
              <a:rPr lang="es-ES" altLang="es-CO"/>
              <a:pPr eaLnBrk="1" hangingPunct="1"/>
              <a:t>34</a:t>
            </a:fld>
            <a:endParaRPr lang="es-ES" altLang="es-CO"/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6748A6E4-69ED-480F-B591-16D009D60620}"/>
              </a:ext>
            </a:extLst>
          </p:cNvPr>
          <p:cNvSpPr txBox="1"/>
          <p:nvPr/>
        </p:nvSpPr>
        <p:spPr>
          <a:xfrm rot="5400000">
            <a:off x="7404399" y="4264220"/>
            <a:ext cx="997609" cy="1371274"/>
          </a:xfrm>
          <a:prstGeom prst="rect">
            <a:avLst/>
          </a:prstGeom>
          <a:noFill/>
        </p:spPr>
        <p:txBody>
          <a:bodyPr vert="vert270" lIns="82945" tIns="41473" rIns="82945" bIns="41473">
            <a:spAutoFit/>
          </a:bodyPr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900" dirty="0">
                <a:latin typeface="Arial" charset="0"/>
                <a:cs typeface="Arial" pitchFamily="34" charset="0"/>
              </a:rPr>
              <a:t>Núcleo+</a:t>
            </a:r>
          </a:p>
        </p:txBody>
      </p:sp>
      <p:pic>
        <p:nvPicPr>
          <p:cNvPr id="26629" name="7 Imagen" descr="University.jpg">
            <a:extLst>
              <a:ext uri="{FF2B5EF4-FFF2-40B4-BE49-F238E27FC236}">
                <a16:creationId xmlns:a16="http://schemas.microsoft.com/office/drawing/2014/main" id="{4085BF72-98A6-4863-B9B9-2BDA46344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254" y="2574946"/>
            <a:ext cx="2792412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Flecha derecha">
            <a:extLst>
              <a:ext uri="{FF2B5EF4-FFF2-40B4-BE49-F238E27FC236}">
                <a16:creationId xmlns:a16="http://schemas.microsoft.com/office/drawing/2014/main" id="{FF20442C-B545-42E3-A13F-C50109337FAE}"/>
              </a:ext>
            </a:extLst>
          </p:cNvPr>
          <p:cNvSpPr/>
          <p:nvPr/>
        </p:nvSpPr>
        <p:spPr>
          <a:xfrm>
            <a:off x="4779166" y="2965471"/>
            <a:ext cx="1373188" cy="587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s-CO">
              <a:cs typeface="Arial" pitchFamily="34" charset="0"/>
            </a:endParaRPr>
          </a:p>
        </p:txBody>
      </p:sp>
      <p:sp>
        <p:nvSpPr>
          <p:cNvPr id="10" name="9 Rectángulo">
            <a:extLst>
              <a:ext uri="{FF2B5EF4-FFF2-40B4-BE49-F238E27FC236}">
                <a16:creationId xmlns:a16="http://schemas.microsoft.com/office/drawing/2014/main" id="{2B71BE1B-F77A-4938-9169-64AEDA1927A7}"/>
              </a:ext>
            </a:extLst>
          </p:cNvPr>
          <p:cNvSpPr/>
          <p:nvPr/>
        </p:nvSpPr>
        <p:spPr>
          <a:xfrm>
            <a:off x="5584029" y="5318146"/>
            <a:ext cx="1566862" cy="587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</a:t>
            </a:r>
          </a:p>
        </p:txBody>
      </p:sp>
      <p:sp>
        <p:nvSpPr>
          <p:cNvPr id="15" name="14 Rectángulo">
            <a:extLst>
              <a:ext uri="{FF2B5EF4-FFF2-40B4-BE49-F238E27FC236}">
                <a16:creationId xmlns:a16="http://schemas.microsoft.com/office/drawing/2014/main" id="{1D4E528D-BD30-4F88-BCC0-C5184920BD61}"/>
              </a:ext>
            </a:extLst>
          </p:cNvPr>
          <p:cNvSpPr/>
          <p:nvPr/>
        </p:nvSpPr>
        <p:spPr>
          <a:xfrm>
            <a:off x="7217567" y="5318146"/>
            <a:ext cx="1566863" cy="587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</a:t>
            </a:r>
          </a:p>
        </p:txBody>
      </p:sp>
      <p:sp>
        <p:nvSpPr>
          <p:cNvPr id="16" name="15 Rectángulo">
            <a:extLst>
              <a:ext uri="{FF2B5EF4-FFF2-40B4-BE49-F238E27FC236}">
                <a16:creationId xmlns:a16="http://schemas.microsoft.com/office/drawing/2014/main" id="{E6B85DDA-320F-49CE-98AA-C12630341377}"/>
              </a:ext>
            </a:extLst>
          </p:cNvPr>
          <p:cNvSpPr/>
          <p:nvPr/>
        </p:nvSpPr>
        <p:spPr>
          <a:xfrm>
            <a:off x="8851105" y="5318146"/>
            <a:ext cx="1565275" cy="587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</a:t>
            </a:r>
          </a:p>
        </p:txBody>
      </p:sp>
      <p:sp>
        <p:nvSpPr>
          <p:cNvPr id="17" name="16 Rectángulo">
            <a:extLst>
              <a:ext uri="{FF2B5EF4-FFF2-40B4-BE49-F238E27FC236}">
                <a16:creationId xmlns:a16="http://schemas.microsoft.com/office/drawing/2014/main" id="{6B1304A8-8068-46AC-AF74-889BDFC0B905}"/>
              </a:ext>
            </a:extLst>
          </p:cNvPr>
          <p:cNvSpPr/>
          <p:nvPr/>
        </p:nvSpPr>
        <p:spPr>
          <a:xfrm>
            <a:off x="5584029" y="5972196"/>
            <a:ext cx="1566862" cy="587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</a:t>
            </a:r>
          </a:p>
        </p:txBody>
      </p:sp>
      <p:sp>
        <p:nvSpPr>
          <p:cNvPr id="18" name="17 Rectángulo">
            <a:extLst>
              <a:ext uri="{FF2B5EF4-FFF2-40B4-BE49-F238E27FC236}">
                <a16:creationId xmlns:a16="http://schemas.microsoft.com/office/drawing/2014/main" id="{F3934B44-1BB5-4C75-B0F6-517A89DF4A4E}"/>
              </a:ext>
            </a:extLst>
          </p:cNvPr>
          <p:cNvSpPr/>
          <p:nvPr/>
        </p:nvSpPr>
        <p:spPr>
          <a:xfrm>
            <a:off x="7217567" y="5972196"/>
            <a:ext cx="1566863" cy="587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</a:t>
            </a:r>
          </a:p>
        </p:txBody>
      </p:sp>
      <p:sp>
        <p:nvSpPr>
          <p:cNvPr id="19" name="18 Rectángulo">
            <a:extLst>
              <a:ext uri="{FF2B5EF4-FFF2-40B4-BE49-F238E27FC236}">
                <a16:creationId xmlns:a16="http://schemas.microsoft.com/office/drawing/2014/main" id="{3A5543D8-1104-4D57-8E9A-4EDD341A0D28}"/>
              </a:ext>
            </a:extLst>
          </p:cNvPr>
          <p:cNvSpPr/>
          <p:nvPr/>
        </p:nvSpPr>
        <p:spPr>
          <a:xfrm>
            <a:off x="8851105" y="5972196"/>
            <a:ext cx="1565275" cy="587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</a:t>
            </a:r>
          </a:p>
        </p:txBody>
      </p:sp>
      <p:sp>
        <p:nvSpPr>
          <p:cNvPr id="20" name="19 Flecha derecha">
            <a:extLst>
              <a:ext uri="{FF2B5EF4-FFF2-40B4-BE49-F238E27FC236}">
                <a16:creationId xmlns:a16="http://schemas.microsoft.com/office/drawing/2014/main" id="{33EEF62D-C692-4614-8410-CE6FABD553DA}"/>
              </a:ext>
            </a:extLst>
          </p:cNvPr>
          <p:cNvSpPr/>
          <p:nvPr/>
        </p:nvSpPr>
        <p:spPr>
          <a:xfrm rot="1999927">
            <a:off x="4712491" y="4357708"/>
            <a:ext cx="1436688" cy="587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s-CO">
              <a:cs typeface="Arial" pitchFamily="34" charset="0"/>
            </a:endParaRPr>
          </a:p>
        </p:txBody>
      </p:sp>
      <p:pic>
        <p:nvPicPr>
          <p:cNvPr id="26641" name="Picture 1">
            <a:extLst>
              <a:ext uri="{FF2B5EF4-FFF2-40B4-BE49-F238E27FC236}">
                <a16:creationId xmlns:a16="http://schemas.microsoft.com/office/drawing/2014/main" id="{E79667B7-3F39-4D8D-80AC-01BE414AB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80" y="2409846"/>
            <a:ext cx="3627437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>
            <a:extLst>
              <a:ext uri="{FF2B5EF4-FFF2-40B4-BE49-F238E27FC236}">
                <a16:creationId xmlns:a16="http://schemas.microsoft.com/office/drawing/2014/main" id="{A39D5138-5C3C-4B69-A26E-E19F5A0C1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6107" y="679420"/>
            <a:ext cx="8228013" cy="1144588"/>
          </a:xfrm>
        </p:spPr>
        <p:txBody>
          <a:bodyPr vert="horz" lIns="91440" tIns="32803" rIns="91440" bIns="45720" rtlCol="0" anchor="t">
            <a:normAutofit/>
          </a:bodyPr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dirty="0">
                <a:solidFill>
                  <a:schemeClr val="tx1"/>
                </a:solidFill>
                <a:cs typeface="Arial" panose="020B0604020202020204" pitchFamily="34" charset="0"/>
              </a:rPr>
              <a:t>¿Qué diferencia hará la teoría?</a:t>
            </a: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6515B6F-6E8B-43F6-9285-FBD9566D43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468438"/>
            <a:ext cx="8228013" cy="1130300"/>
          </a:xfrm>
        </p:spPr>
        <p:txBody>
          <a:bodyPr/>
          <a:lstStyle/>
          <a:p>
            <a:pPr marL="390525" indent="-293688">
              <a:buClr>
                <a:srgbClr val="FF6309"/>
              </a:buClr>
              <a:buSzPct val="45000"/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>
                <a:cs typeface="Arial" panose="020B0604020202020204" pitchFamily="34" charset="0"/>
              </a:rPr>
              <a:t>Para la comunidad académica y educativa (cont.):</a:t>
            </a:r>
          </a:p>
        </p:txBody>
      </p:sp>
      <p:sp>
        <p:nvSpPr>
          <p:cNvPr id="27654" name="3 Marcador de fecha">
            <a:extLst>
              <a:ext uri="{FF2B5EF4-FFF2-40B4-BE49-F238E27FC236}">
                <a16:creationId xmlns:a16="http://schemas.microsoft.com/office/drawing/2014/main" id="{613185AE-0991-420F-B25F-2A11FEA385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FCDF7DB-55DB-44B3-9FE8-E569BD167011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27655" name="4 Marcador de pie de página">
            <a:extLst>
              <a:ext uri="{FF2B5EF4-FFF2-40B4-BE49-F238E27FC236}">
                <a16:creationId xmlns:a16="http://schemas.microsoft.com/office/drawing/2014/main" id="{6F2B50CF-C136-4D99-8DAF-01D73F46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27656" name="5 Marcador de número de diapositiva">
            <a:extLst>
              <a:ext uri="{FF2B5EF4-FFF2-40B4-BE49-F238E27FC236}">
                <a16:creationId xmlns:a16="http://schemas.microsoft.com/office/drawing/2014/main" id="{08EFFBD3-F59B-48AE-AD0F-3D490387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490AC3-0F44-4881-89A3-A71BC77F4D19}" type="slidenum">
              <a:rPr lang="es-ES" altLang="es-CO"/>
              <a:pPr eaLnBrk="1" hangingPunct="1"/>
              <a:t>35</a:t>
            </a:fld>
            <a:endParaRPr lang="es-ES" altLang="es-CO"/>
          </a:p>
        </p:txBody>
      </p:sp>
      <p:pic>
        <p:nvPicPr>
          <p:cNvPr id="27652" name="3 Imagen" descr="ownml.png">
            <a:extLst>
              <a:ext uri="{FF2B5EF4-FFF2-40B4-BE49-F238E27FC236}">
                <a16:creationId xmlns:a16="http://schemas.microsoft.com/office/drawing/2014/main" id="{E20C69E4-1D4A-4EC0-B3A2-391A35D6A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82" y="2686934"/>
            <a:ext cx="4657725" cy="235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4 CuadroTexto">
            <a:extLst>
              <a:ext uri="{FF2B5EF4-FFF2-40B4-BE49-F238E27FC236}">
                <a16:creationId xmlns:a16="http://schemas.microsoft.com/office/drawing/2014/main" id="{F62A4F19-5DF5-4AF1-A8CB-05A6FE184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438" y="2598738"/>
            <a:ext cx="4657725" cy="232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 dirty="0"/>
              <a:t>Se contaría con un lenguaje común para comunicar los procesos, prácticas, patrones, etc. del software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328E039B-02E1-4578-BD10-86E4A2A655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198" y="614423"/>
            <a:ext cx="8228013" cy="1144588"/>
          </a:xfrm>
        </p:spPr>
        <p:txBody>
          <a:bodyPr vert="horz" lIns="91440" tIns="32803" rIns="91440" bIns="45720" rtlCol="0" anchor="t">
            <a:normAutofit/>
          </a:bodyPr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dirty="0">
                <a:solidFill>
                  <a:schemeClr val="tx1"/>
                </a:solidFill>
                <a:cs typeface="Arial" panose="020B0604020202020204" pitchFamily="34" charset="0"/>
              </a:rPr>
              <a:t>¿Qué diferencia hará la teoría?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11108DED-9AD5-4BFC-B983-2009570015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468438"/>
            <a:ext cx="8228013" cy="673100"/>
          </a:xfrm>
        </p:spPr>
        <p:txBody>
          <a:bodyPr/>
          <a:lstStyle/>
          <a:p>
            <a:pPr marL="390525" indent="-293688">
              <a:buClr>
                <a:srgbClr val="FF6309"/>
              </a:buClr>
              <a:buSzPct val="45000"/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>
                <a:cs typeface="Arial" panose="020B0604020202020204" pitchFamily="34" charset="0"/>
              </a:rPr>
              <a:t>Para los metodólogos:</a:t>
            </a:r>
          </a:p>
        </p:txBody>
      </p:sp>
      <p:sp>
        <p:nvSpPr>
          <p:cNvPr id="28683" name="3 Marcador de fecha">
            <a:extLst>
              <a:ext uri="{FF2B5EF4-FFF2-40B4-BE49-F238E27FC236}">
                <a16:creationId xmlns:a16="http://schemas.microsoft.com/office/drawing/2014/main" id="{84FA1392-0D6C-4BA6-85A9-B4677311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ABC081-EFE0-4FDD-B958-53B967ED7367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28684" name="4 Marcador de pie de página">
            <a:extLst>
              <a:ext uri="{FF2B5EF4-FFF2-40B4-BE49-F238E27FC236}">
                <a16:creationId xmlns:a16="http://schemas.microsoft.com/office/drawing/2014/main" id="{A42F98CC-9AAC-41D0-8705-8B650DFB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28685" name="5 Marcador de número de diapositiva">
            <a:extLst>
              <a:ext uri="{FF2B5EF4-FFF2-40B4-BE49-F238E27FC236}">
                <a16:creationId xmlns:a16="http://schemas.microsoft.com/office/drawing/2014/main" id="{A94A6639-2A5C-4AA6-B014-2E973106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4599EE-069A-484E-9060-8699E81FD707}" type="slidenum">
              <a:rPr lang="es-ES" altLang="es-CO"/>
              <a:pPr eaLnBrk="1" hangingPunct="1"/>
              <a:t>36</a:t>
            </a:fld>
            <a:endParaRPr lang="es-ES" altLang="es-CO"/>
          </a:p>
        </p:txBody>
      </p:sp>
      <p:sp>
        <p:nvSpPr>
          <p:cNvPr id="28676" name="6 CuadroTexto">
            <a:extLst>
              <a:ext uri="{FF2B5EF4-FFF2-40B4-BE49-F238E27FC236}">
                <a16:creationId xmlns:a16="http://schemas.microsoft.com/office/drawing/2014/main" id="{8072876F-C909-4CD6-8892-186DDF739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602" y="4276501"/>
            <a:ext cx="2873375" cy="17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15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 dirty="0"/>
              <a:t>La descripción del núcleo permanece estable</a:t>
            </a:r>
          </a:p>
        </p:txBody>
      </p:sp>
      <p:sp>
        <p:nvSpPr>
          <p:cNvPr id="8" name="7 Rectángulo">
            <a:extLst>
              <a:ext uri="{FF2B5EF4-FFF2-40B4-BE49-F238E27FC236}">
                <a16:creationId xmlns:a16="http://schemas.microsoft.com/office/drawing/2014/main" id="{336423B1-957F-4DC0-A292-960AD89037C3}"/>
              </a:ext>
            </a:extLst>
          </p:cNvPr>
          <p:cNvSpPr/>
          <p:nvPr/>
        </p:nvSpPr>
        <p:spPr>
          <a:xfrm>
            <a:off x="5376863" y="3284538"/>
            <a:ext cx="1568450" cy="914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anterior que sirve</a:t>
            </a:r>
          </a:p>
        </p:txBody>
      </p:sp>
      <p:sp>
        <p:nvSpPr>
          <p:cNvPr id="9" name="8 Rectángulo">
            <a:extLst>
              <a:ext uri="{FF2B5EF4-FFF2-40B4-BE49-F238E27FC236}">
                <a16:creationId xmlns:a16="http://schemas.microsoft.com/office/drawing/2014/main" id="{22F3ABBE-9C4C-48C0-AA51-6484F71BD7C5}"/>
              </a:ext>
            </a:extLst>
          </p:cNvPr>
          <p:cNvSpPr/>
          <p:nvPr/>
        </p:nvSpPr>
        <p:spPr>
          <a:xfrm>
            <a:off x="7010400" y="3284538"/>
            <a:ext cx="1568450" cy="914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anterior que sirve</a:t>
            </a:r>
          </a:p>
        </p:txBody>
      </p:sp>
      <p:sp>
        <p:nvSpPr>
          <p:cNvPr id="10" name="9 Rectángulo">
            <a:extLst>
              <a:ext uri="{FF2B5EF4-FFF2-40B4-BE49-F238E27FC236}">
                <a16:creationId xmlns:a16="http://schemas.microsoft.com/office/drawing/2014/main" id="{C1D68AF0-A4C8-4045-A5AD-A58D18E71921}"/>
              </a:ext>
            </a:extLst>
          </p:cNvPr>
          <p:cNvSpPr/>
          <p:nvPr/>
        </p:nvSpPr>
        <p:spPr>
          <a:xfrm>
            <a:off x="8643938" y="3284538"/>
            <a:ext cx="1566862" cy="914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anterior que sirve</a:t>
            </a:r>
          </a:p>
        </p:txBody>
      </p:sp>
      <p:sp>
        <p:nvSpPr>
          <p:cNvPr id="28680" name="10 CuadroTexto">
            <a:extLst>
              <a:ext uri="{FF2B5EF4-FFF2-40B4-BE49-F238E27FC236}">
                <a16:creationId xmlns:a16="http://schemas.microsoft.com/office/drawing/2014/main" id="{76C25FD8-C558-4D8C-B15F-47913C4DD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513" y="2319339"/>
            <a:ext cx="50292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 dirty="0"/>
              <a:t>Solo será necesario describir las nuevas prácticas</a:t>
            </a:r>
          </a:p>
        </p:txBody>
      </p:sp>
      <p:sp>
        <p:nvSpPr>
          <p:cNvPr id="12" name="11 Rectángulo">
            <a:extLst>
              <a:ext uri="{FF2B5EF4-FFF2-40B4-BE49-F238E27FC236}">
                <a16:creationId xmlns:a16="http://schemas.microsoft.com/office/drawing/2014/main" id="{4B123DB9-8A0A-49C9-9B4A-2861202A38F1}"/>
              </a:ext>
            </a:extLst>
          </p:cNvPr>
          <p:cNvSpPr/>
          <p:nvPr/>
        </p:nvSpPr>
        <p:spPr>
          <a:xfrm>
            <a:off x="8056563" y="2254250"/>
            <a:ext cx="1370012" cy="7175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s-CO" sz="2200" dirty="0">
                <a:cs typeface="Arial" pitchFamily="34" charset="0"/>
              </a:rPr>
              <a:t>Práctica nueva</a:t>
            </a:r>
          </a:p>
        </p:txBody>
      </p:sp>
      <p:pic>
        <p:nvPicPr>
          <p:cNvPr id="28682" name="Picture 1">
            <a:extLst>
              <a:ext uri="{FF2B5EF4-FFF2-40B4-BE49-F238E27FC236}">
                <a16:creationId xmlns:a16="http://schemas.microsoft.com/office/drawing/2014/main" id="{F36374E5-0984-4718-A9F5-93BAC4F18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4292601"/>
            <a:ext cx="4049712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09F7169F-DB71-415B-8573-74B98D014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511" y="693206"/>
            <a:ext cx="8228013" cy="1144588"/>
          </a:xfrm>
        </p:spPr>
        <p:txBody>
          <a:bodyPr vert="horz" lIns="91440" tIns="32803" rIns="91440" bIns="45720" rtlCol="0" anchor="t">
            <a:normAutofit/>
          </a:bodyPr>
          <a:lstStyle/>
          <a:p>
            <a:pP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 dirty="0">
                <a:solidFill>
                  <a:schemeClr val="tx1"/>
                </a:solidFill>
                <a:cs typeface="Arial" panose="020B0604020202020204" pitchFamily="34" charset="0"/>
              </a:rPr>
              <a:t>¿Qué diferencia hará la teoría?</a:t>
            </a: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0DD005F-2402-4E2E-9CA3-57AA1BD7A7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03512" y="1375077"/>
            <a:ext cx="8228012" cy="738188"/>
          </a:xfrm>
        </p:spPr>
        <p:txBody>
          <a:bodyPr/>
          <a:lstStyle/>
          <a:p>
            <a:pPr marL="390525" indent="-293688">
              <a:buClr>
                <a:srgbClr val="FF6309"/>
              </a:buClr>
              <a:buSzPct val="45000"/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s-CO" altLang="es-CO">
                <a:cs typeface="Arial" panose="020B0604020202020204" pitchFamily="34" charset="0"/>
              </a:rPr>
              <a:t>Para los equipos de desarrollo de software:</a:t>
            </a:r>
          </a:p>
        </p:txBody>
      </p:sp>
      <p:sp>
        <p:nvSpPr>
          <p:cNvPr id="29702" name="3 Marcador de fecha">
            <a:extLst>
              <a:ext uri="{FF2B5EF4-FFF2-40B4-BE49-F238E27FC236}">
                <a16:creationId xmlns:a16="http://schemas.microsoft.com/office/drawing/2014/main" id="{B7C52D6D-E6FF-4235-998B-EE50010E3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2DD1D2C-08A5-4757-A5A8-C2AA04C626EA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29703" name="4 Marcador de pie de página">
            <a:extLst>
              <a:ext uri="{FF2B5EF4-FFF2-40B4-BE49-F238E27FC236}">
                <a16:creationId xmlns:a16="http://schemas.microsoft.com/office/drawing/2014/main" id="{E4D21D1E-4A65-434E-A4BC-872D686B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29704" name="5 Marcador de número de diapositiva">
            <a:extLst>
              <a:ext uri="{FF2B5EF4-FFF2-40B4-BE49-F238E27FC236}">
                <a16:creationId xmlns:a16="http://schemas.microsoft.com/office/drawing/2014/main" id="{F0319BEE-33F7-4E3A-864D-E85EA61A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4158FB-E16A-4434-932B-F088A3EFDE6D}" type="slidenum">
              <a:rPr lang="es-ES" altLang="es-CO"/>
              <a:pPr eaLnBrk="1" hangingPunct="1"/>
              <a:t>37</a:t>
            </a:fld>
            <a:endParaRPr lang="es-ES" altLang="es-CO"/>
          </a:p>
        </p:txBody>
      </p:sp>
      <p:pic>
        <p:nvPicPr>
          <p:cNvPr id="29700" name="3 Imagen" descr="ikea-fashion3.jpg">
            <a:extLst>
              <a:ext uri="{FF2B5EF4-FFF2-40B4-BE49-F238E27FC236}">
                <a16:creationId xmlns:a16="http://schemas.microsoft.com/office/drawing/2014/main" id="{F105F917-78DE-4EE9-B018-DDCFFFC7B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076471"/>
            <a:ext cx="3376613" cy="442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4 CuadroTexto">
            <a:extLst>
              <a:ext uri="{FF2B5EF4-FFF2-40B4-BE49-F238E27FC236}">
                <a16:creationId xmlns:a16="http://schemas.microsoft.com/office/drawing/2014/main" id="{01BF8A37-882B-4B05-B11F-81D383779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9211" y="2719681"/>
            <a:ext cx="5108684" cy="289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CO" altLang="es-CO" sz="2500" dirty="0"/>
              <a:t>No se tendrán que dedicar más a probar cada nueva metodología que aparezca y olvidar hasta las prácticas que funcionan de las metodologías anteriores.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65B978C8-4462-413E-9DDC-1D6C88C5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CO"/>
              <a:t>¿Qué es SEMAT?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704DE-196E-474F-84E8-259F93DB0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71588"/>
            <a:ext cx="9875440" cy="546977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sz="2400" b="1" dirty="0">
                <a:solidFill>
                  <a:srgbClr val="800000"/>
                </a:solidFill>
              </a:rPr>
              <a:t>SEMAT</a:t>
            </a:r>
            <a:r>
              <a:rPr lang="en-US" sz="2400" dirty="0">
                <a:solidFill>
                  <a:srgbClr val="800000"/>
                </a:solidFill>
              </a:rPr>
              <a:t>:</a:t>
            </a:r>
            <a:r>
              <a:rPr lang="en-US" sz="2400" dirty="0"/>
              <a:t> Software Engineering Method and Theory</a:t>
            </a:r>
            <a:endParaRPr lang="en-US" sz="2800" dirty="0"/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r>
              <a:rPr lang="en-US" sz="2400" b="1" dirty="0" err="1">
                <a:solidFill>
                  <a:srgbClr val="800000"/>
                </a:solidFill>
              </a:rPr>
              <a:t>Fundadores</a:t>
            </a:r>
            <a:r>
              <a:rPr lang="en-US" sz="2400" dirty="0" err="1">
                <a:solidFill>
                  <a:srgbClr val="800000"/>
                </a:solidFill>
              </a:rPr>
              <a:t>:</a:t>
            </a:r>
            <a:r>
              <a:rPr lang="en-US" sz="2400" dirty="0" err="1"/>
              <a:t>Ivar</a:t>
            </a:r>
            <a:r>
              <a:rPr lang="en-US" sz="2400" dirty="0"/>
              <a:t> Jacobson		</a:t>
            </a:r>
            <a:r>
              <a:rPr lang="en-US" sz="2400" b="1" dirty="0" err="1">
                <a:solidFill>
                  <a:srgbClr val="800000"/>
                </a:solidFill>
              </a:rPr>
              <a:t>Creación</a:t>
            </a:r>
            <a:r>
              <a:rPr lang="en-US" sz="2400" b="1" dirty="0">
                <a:solidFill>
                  <a:srgbClr val="800000"/>
                </a:solidFill>
              </a:rPr>
              <a:t>: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/>
              <a:t>2009</a:t>
            </a:r>
          </a:p>
          <a:p>
            <a:pPr marL="0" indent="0">
              <a:buNone/>
              <a:defRPr/>
            </a:pPr>
            <a:r>
              <a:rPr lang="en-US" sz="2400" dirty="0"/>
              <a:t>		Bertrand Meyer		</a:t>
            </a:r>
            <a:r>
              <a:rPr lang="en-US" sz="2400" b="1" dirty="0">
                <a:solidFill>
                  <a:srgbClr val="800000"/>
                </a:solidFill>
              </a:rPr>
              <a:t>OMG Standard: </a:t>
            </a:r>
          </a:p>
          <a:p>
            <a:pPr marL="0" indent="0">
              <a:buNone/>
              <a:defRPr/>
            </a:pPr>
            <a:r>
              <a:rPr lang="en-US" sz="2400" dirty="0"/>
              <a:t>		Richard </a:t>
            </a:r>
            <a:r>
              <a:rPr lang="en-US" sz="2400" dirty="0" err="1"/>
              <a:t>Soley</a:t>
            </a:r>
            <a:r>
              <a:rPr lang="en-US" sz="2400" dirty="0"/>
              <a:t>		</a:t>
            </a:r>
            <a:r>
              <a:rPr lang="en-US" sz="2400" dirty="0" err="1"/>
              <a:t>Junio</a:t>
            </a:r>
            <a:r>
              <a:rPr lang="en-US" sz="2400" dirty="0"/>
              <a:t> de 2014</a:t>
            </a:r>
          </a:p>
          <a:p>
            <a:pPr marL="0" indent="0">
              <a:lnSpc>
                <a:spcPct val="170000"/>
              </a:lnSpc>
              <a:buNone/>
              <a:defRPr/>
            </a:pPr>
            <a:r>
              <a:rPr lang="en-US" sz="2400" b="1" dirty="0" err="1">
                <a:solidFill>
                  <a:srgbClr val="800000"/>
                </a:solidFill>
              </a:rPr>
              <a:t>Objetivos</a:t>
            </a:r>
            <a:r>
              <a:rPr lang="en-US" sz="2400" dirty="0"/>
              <a:t> </a:t>
            </a:r>
          </a:p>
          <a:p>
            <a:pPr>
              <a:lnSpc>
                <a:spcPct val="170000"/>
              </a:lnSpc>
              <a:buFont typeface="Wingdings" charset="2"/>
              <a:buChar char="Ø"/>
              <a:defRPr/>
            </a:pPr>
            <a:r>
              <a:rPr lang="en-US" sz="2400" dirty="0" err="1"/>
              <a:t>Finalizar</a:t>
            </a:r>
            <a:r>
              <a:rPr lang="en-US" sz="2400" dirty="0"/>
              <a:t>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tendencias</a:t>
            </a:r>
            <a:r>
              <a:rPr lang="en-US" sz="2400" dirty="0"/>
              <a:t> de </a:t>
            </a:r>
            <a:r>
              <a:rPr lang="en-US" sz="2400" dirty="0" err="1"/>
              <a:t>moda</a:t>
            </a:r>
            <a:r>
              <a:rPr lang="en-US" sz="2400" dirty="0"/>
              <a:t> y la “</a:t>
            </a:r>
            <a:r>
              <a:rPr lang="en-US" sz="2400" dirty="0" err="1"/>
              <a:t>guerra</a:t>
            </a:r>
            <a:r>
              <a:rPr lang="en-US" sz="2400" dirty="0"/>
              <a:t> de </a:t>
            </a:r>
            <a:r>
              <a:rPr lang="en-US" sz="2400" dirty="0" err="1"/>
              <a:t>métodos</a:t>
            </a:r>
            <a:r>
              <a:rPr lang="en-US" sz="2400" dirty="0"/>
              <a:t>”, </a:t>
            </a:r>
            <a:r>
              <a:rPr lang="en-US" sz="2400" dirty="0" err="1"/>
              <a:t>moviendo</a:t>
            </a:r>
            <a:r>
              <a:rPr lang="en-US" sz="2400" dirty="0"/>
              <a:t> la </a:t>
            </a:r>
            <a:r>
              <a:rPr lang="en-US" sz="2400" dirty="0" err="1"/>
              <a:t>ingeniería</a:t>
            </a:r>
            <a:r>
              <a:rPr lang="en-US" sz="2400" dirty="0"/>
              <a:t> de software </a:t>
            </a:r>
            <a:r>
              <a:rPr lang="en-US" sz="2400" dirty="0" err="1"/>
              <a:t>desde</a:t>
            </a:r>
            <a:r>
              <a:rPr lang="en-US" sz="2400" dirty="0"/>
              <a:t> los </a:t>
            </a:r>
            <a:r>
              <a:rPr lang="en-US" sz="2400" dirty="0" err="1">
                <a:solidFill>
                  <a:srgbClr val="800000"/>
                </a:solidFill>
              </a:rPr>
              <a:t>Métodos</a:t>
            </a:r>
            <a:r>
              <a:rPr lang="en-US" sz="2400" dirty="0"/>
              <a:t> </a:t>
            </a:r>
            <a:r>
              <a:rPr lang="en-US" sz="2400" dirty="0" err="1"/>
              <a:t>hacia</a:t>
            </a:r>
            <a:r>
              <a:rPr lang="en-US" sz="2400" dirty="0"/>
              <a:t>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800000"/>
                </a:solidFill>
              </a:rPr>
              <a:t>Prácticas</a:t>
            </a:r>
            <a:endParaRPr lang="en-US" sz="2400" dirty="0">
              <a:solidFill>
                <a:srgbClr val="800000"/>
              </a:solidFill>
            </a:endParaRPr>
          </a:p>
          <a:p>
            <a:pPr>
              <a:lnSpc>
                <a:spcPct val="170000"/>
              </a:lnSpc>
              <a:buFont typeface="Wingdings" charset="2"/>
              <a:buChar char="Ø"/>
              <a:defRPr/>
            </a:pPr>
            <a:r>
              <a:rPr lang="en-US" sz="2400" dirty="0" err="1"/>
              <a:t>Proveer</a:t>
            </a:r>
            <a:r>
              <a:rPr lang="en-US" sz="2400" dirty="0"/>
              <a:t> un </a:t>
            </a:r>
            <a:r>
              <a:rPr lang="en-US" sz="2400" dirty="0" err="1"/>
              <a:t>entorno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el </a:t>
            </a:r>
            <a:r>
              <a:rPr lang="en-US" sz="2400" dirty="0" err="1">
                <a:solidFill>
                  <a:srgbClr val="800000"/>
                </a:solidFill>
              </a:rPr>
              <a:t>monitoreo</a:t>
            </a:r>
            <a:r>
              <a:rPr lang="en-US" sz="2400" dirty="0">
                <a:solidFill>
                  <a:srgbClr val="800000"/>
                </a:solidFill>
              </a:rPr>
              <a:t> y la </a:t>
            </a:r>
            <a:r>
              <a:rPr lang="en-US" sz="2400" dirty="0" err="1">
                <a:solidFill>
                  <a:srgbClr val="800000"/>
                </a:solidFill>
              </a:rPr>
              <a:t>dirección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800000"/>
                </a:solidFill>
              </a:rPr>
              <a:t>estratégica</a:t>
            </a:r>
            <a:r>
              <a:rPr lang="en-US" sz="2400" dirty="0">
                <a:solidFill>
                  <a:srgbClr val="800000"/>
                </a:solidFill>
              </a:rPr>
              <a:t> de </a:t>
            </a:r>
            <a:r>
              <a:rPr lang="en-US" sz="2400" dirty="0" err="1">
                <a:solidFill>
                  <a:srgbClr val="800000"/>
                </a:solidFill>
              </a:rPr>
              <a:t>proyectos</a:t>
            </a:r>
            <a:endParaRPr lang="en-US" sz="2400" dirty="0">
              <a:solidFill>
                <a:srgbClr val="800000"/>
              </a:solidFill>
            </a:endParaRPr>
          </a:p>
          <a:p>
            <a:pPr>
              <a:buFont typeface="Wingdings" charset="2"/>
              <a:buChar char="Ø"/>
              <a:defRPr/>
            </a:pPr>
            <a:endParaRPr lang="en-US" sz="2400" dirty="0"/>
          </a:p>
        </p:txBody>
      </p:sp>
      <p:sp>
        <p:nvSpPr>
          <p:cNvPr id="30724" name="3 Marcador de fecha">
            <a:extLst>
              <a:ext uri="{FF2B5EF4-FFF2-40B4-BE49-F238E27FC236}">
                <a16:creationId xmlns:a16="http://schemas.microsoft.com/office/drawing/2014/main" id="{96C150EB-18C9-4B64-8D01-B008F1D4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37C0EB6-B355-45D8-8F61-00265523F87E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30726" name="5 Marcador de número de diapositiva">
            <a:extLst>
              <a:ext uri="{FF2B5EF4-FFF2-40B4-BE49-F238E27FC236}">
                <a16:creationId xmlns:a16="http://schemas.microsoft.com/office/drawing/2014/main" id="{04D02FD2-F9D5-42A4-B55C-21DB54CB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51AB8F4-AF33-4522-9740-599884B45A64}" type="slidenum">
              <a:rPr lang="es-ES" altLang="es-CO"/>
              <a:pPr eaLnBrk="1" hangingPunct="1"/>
              <a:t>38</a:t>
            </a:fld>
            <a:endParaRPr lang="es-ES" altLang="es-CO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2 Imagen">
            <a:extLst>
              <a:ext uri="{FF2B5EF4-FFF2-40B4-BE49-F238E27FC236}">
                <a16:creationId xmlns:a16="http://schemas.microsoft.com/office/drawing/2014/main" id="{5CA4141A-96AA-46CA-A20A-F527A2950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231901"/>
            <a:ext cx="85217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ubrik 1">
            <a:extLst>
              <a:ext uri="{FF2B5EF4-FFF2-40B4-BE49-F238E27FC236}">
                <a16:creationId xmlns:a16="http://schemas.microsoft.com/office/drawing/2014/main" id="{56579021-385D-4AF7-9D5C-9174DCCD9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313" y="115889"/>
            <a:ext cx="8229600" cy="993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La </a:t>
            </a:r>
            <a:r>
              <a:rPr lang="en-US" dirty="0" err="1"/>
              <a:t>solución</a:t>
            </a:r>
            <a:r>
              <a:rPr lang="en-US" dirty="0"/>
              <a:t> </a:t>
            </a:r>
            <a:r>
              <a:rPr lang="en-US" dirty="0" err="1"/>
              <a:t>deseada</a:t>
            </a:r>
            <a:r>
              <a:rPr lang="en-US" dirty="0"/>
              <a:t>: </a:t>
            </a:r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métodos</a:t>
            </a:r>
            <a:endParaRPr lang="en-US" dirty="0"/>
          </a:p>
        </p:txBody>
      </p:sp>
      <p:sp>
        <p:nvSpPr>
          <p:cNvPr id="31753" name="3 Marcador de fecha">
            <a:extLst>
              <a:ext uri="{FF2B5EF4-FFF2-40B4-BE49-F238E27FC236}">
                <a16:creationId xmlns:a16="http://schemas.microsoft.com/office/drawing/2014/main" id="{70FCBF29-78AC-4511-A9CF-4A1AEB11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503BC3C-78F3-4C22-92E9-4ADF0D6D1E5D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31754" name="4 Marcador de pie de página">
            <a:extLst>
              <a:ext uri="{FF2B5EF4-FFF2-40B4-BE49-F238E27FC236}">
                <a16:creationId xmlns:a16="http://schemas.microsoft.com/office/drawing/2014/main" id="{DCE20277-C1BB-4FA9-8522-D059301F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31755" name="5 Marcador de número de diapositiva">
            <a:extLst>
              <a:ext uri="{FF2B5EF4-FFF2-40B4-BE49-F238E27FC236}">
                <a16:creationId xmlns:a16="http://schemas.microsoft.com/office/drawing/2014/main" id="{A31F90E4-AA61-45C8-819D-4E185BE5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9A99AA5-AC4A-412F-91C2-BB33D33DF45C}" type="slidenum">
              <a:rPr lang="es-ES" altLang="es-CO"/>
              <a:pPr eaLnBrk="1" hangingPunct="1"/>
              <a:t>39</a:t>
            </a:fld>
            <a:endParaRPr lang="es-ES" altLang="es-CO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D10F6D8-5B2F-46E3-A5BA-0275615ECF2E}"/>
              </a:ext>
            </a:extLst>
          </p:cNvPr>
          <p:cNvSpPr/>
          <p:nvPr/>
        </p:nvSpPr>
        <p:spPr>
          <a:xfrm>
            <a:off x="7391401" y="333375"/>
            <a:ext cx="3025775" cy="935038"/>
          </a:xfrm>
          <a:prstGeom prst="wedgeRoundRectCallout">
            <a:avLst>
              <a:gd name="adj1" fmla="val -53567"/>
              <a:gd name="adj2" fmla="val 8944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600" dirty="0">
                <a:solidFill>
                  <a:srgbClr val="000000"/>
                </a:solidFill>
                <a:cs typeface="Arial" charset="0"/>
              </a:rPr>
              <a:t>Un </a:t>
            </a:r>
            <a:r>
              <a:rPr lang="en-US" sz="1600" dirty="0" err="1">
                <a:solidFill>
                  <a:srgbClr val="000000"/>
                </a:solidFill>
                <a:cs typeface="Arial" charset="0"/>
              </a:rPr>
              <a:t>método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Arial" charset="0"/>
              </a:rPr>
              <a:t>es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Arial" charset="0"/>
              </a:rPr>
              <a:t>una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cs typeface="Arial" charset="0"/>
              </a:rPr>
              <a:t>composición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cs typeface="Arial" charset="0"/>
              </a:rPr>
              <a:t>prácticas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. Los </a:t>
            </a:r>
            <a:r>
              <a:rPr lang="en-US" sz="1600" dirty="0" err="1">
                <a:solidFill>
                  <a:srgbClr val="000000"/>
                </a:solidFill>
                <a:cs typeface="Arial" charset="0"/>
              </a:rPr>
              <a:t>métodos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 son </a:t>
            </a:r>
            <a:r>
              <a:rPr lang="en-US" sz="1600" dirty="0" err="1">
                <a:solidFill>
                  <a:srgbClr val="000000"/>
                </a:solidFill>
                <a:cs typeface="Arial" charset="0"/>
              </a:rPr>
              <a:t>accionables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.</a:t>
            </a:r>
            <a:endParaRPr lang="en-GB" sz="1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16167C5-4DCF-44E3-BFEE-5301E30567F9}"/>
              </a:ext>
            </a:extLst>
          </p:cNvPr>
          <p:cNvSpPr/>
          <p:nvPr/>
        </p:nvSpPr>
        <p:spPr>
          <a:xfrm>
            <a:off x="1703389" y="1268413"/>
            <a:ext cx="2592387" cy="2665412"/>
          </a:xfrm>
          <a:prstGeom prst="wedgeRoundRectCallout">
            <a:avLst>
              <a:gd name="adj1" fmla="val 79790"/>
              <a:gd name="adj2" fmla="val 1649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CO" sz="1600" dirty="0">
                <a:solidFill>
                  <a:srgbClr val="000000"/>
                </a:solidFill>
                <a:cs typeface="Arial" charset="0"/>
              </a:rPr>
              <a:t>Una práctica es un enfoque repetitivo para hacer algo con un propósito específico en mente. Una práctica provee una manera sistemática y verificable de tratar un aspecto particular del trabajo.</a:t>
            </a:r>
            <a:endParaRPr lang="en-GB" sz="1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B047C8B-EBC7-4C5B-A949-6BB0F0116F8F}"/>
              </a:ext>
            </a:extLst>
          </p:cNvPr>
          <p:cNvSpPr/>
          <p:nvPr/>
        </p:nvSpPr>
        <p:spPr>
          <a:xfrm>
            <a:off x="7400926" y="2565400"/>
            <a:ext cx="3735634" cy="1320800"/>
          </a:xfrm>
          <a:prstGeom prst="wedgeRoundRectCallout">
            <a:avLst>
              <a:gd name="adj1" fmla="val -53567"/>
              <a:gd name="adj2" fmla="val 8944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CO" sz="1600" dirty="0">
                <a:solidFill>
                  <a:srgbClr val="000000"/>
                </a:solidFill>
                <a:cs typeface="Arial" charset="0"/>
              </a:rPr>
              <a:t>El núcleo incluye los elementos esenciales de la ingeniería de software, un terreno común.</a:t>
            </a:r>
            <a:endParaRPr lang="en-GB" sz="1600" dirty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31751" name="Grupp 41">
            <a:extLst>
              <a:ext uri="{FF2B5EF4-FFF2-40B4-BE49-F238E27FC236}">
                <a16:creationId xmlns:a16="http://schemas.microsoft.com/office/drawing/2014/main" id="{D81B8C28-665B-49BD-9689-1C2EE5894041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5791200"/>
            <a:ext cx="7920038" cy="446088"/>
            <a:chOff x="762000" y="5486400"/>
            <a:chExt cx="7832725" cy="1295400"/>
          </a:xfrm>
        </p:grpSpPr>
        <p:sp>
          <p:nvSpPr>
            <p:cNvPr id="31756" name="textruta 40">
              <a:extLst>
                <a:ext uri="{FF2B5EF4-FFF2-40B4-BE49-F238E27FC236}">
                  <a16:creationId xmlns:a16="http://schemas.microsoft.com/office/drawing/2014/main" id="{4A0951D2-AB9E-4E6E-8337-B36E63593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5638799"/>
              <a:ext cx="6019800" cy="495301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40639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ts val="550"/>
                </a:spcBef>
              </a:pPr>
              <a:r>
                <a:rPr lang="en-US" altLang="es-CO" sz="2400">
                  <a:ea typeface="MS PGothic" panose="020B0600070205080204" pitchFamily="34" charset="-128"/>
                </a:rPr>
                <a:t>Apoyándose en una sólida base teórica</a:t>
              </a:r>
            </a:p>
          </p:txBody>
        </p:sp>
        <p:sp>
          <p:nvSpPr>
            <p:cNvPr id="31757" name="Rectangle 4">
              <a:extLst>
                <a:ext uri="{FF2B5EF4-FFF2-40B4-BE49-F238E27FC236}">
                  <a16:creationId xmlns:a16="http://schemas.microsoft.com/office/drawing/2014/main" id="{1C38B5FC-B01F-4255-AC46-2D8E61C9B78F}"/>
                </a:ext>
              </a:extLst>
            </p:cNvPr>
            <p:cNvSpPr>
              <a:spLocks noChangeArrowheads="1"/>
            </p:cNvSpPr>
            <p:nvPr/>
          </p:nvSpPr>
          <p:spPr bwMode="grayWhite">
            <a:xfrm>
              <a:off x="762000" y="5486400"/>
              <a:ext cx="7832725" cy="129540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marL="514350" indent="-5143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sv-SE" altLang="es-CO" sz="2800">
                <a:solidFill>
                  <a:srgbClr val="009DDC"/>
                </a:solidFill>
              </a:endParaRPr>
            </a:p>
          </p:txBody>
        </p:sp>
      </p:grp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FBCE18D-6DB5-4908-9894-7FBDE8F719D1}"/>
              </a:ext>
            </a:extLst>
          </p:cNvPr>
          <p:cNvSpPr/>
          <p:nvPr/>
        </p:nvSpPr>
        <p:spPr>
          <a:xfrm>
            <a:off x="7967662" y="4508501"/>
            <a:ext cx="3735633" cy="1584325"/>
          </a:xfrm>
          <a:prstGeom prst="wedgeRoundRectCallout">
            <a:avLst>
              <a:gd name="adj1" fmla="val -75731"/>
              <a:gd name="adj2" fmla="val -731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s-CO" sz="1600" dirty="0">
                <a:solidFill>
                  <a:srgbClr val="000000"/>
                </a:solidFill>
                <a:cs typeface="Arial" charset="0"/>
              </a:rPr>
              <a:t>El lenguaje es el lenguaje de dominio específico para definir métodos, prácticas y otros elementos esenciales del núcleo.</a:t>
            </a:r>
            <a:endParaRPr lang="en-GB" sz="1600" dirty="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DC079BF-385C-4466-B707-A7464886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3" y="-7938"/>
            <a:ext cx="8229600" cy="341313"/>
          </a:xfrm>
        </p:spPr>
        <p:txBody>
          <a:bodyPr/>
          <a:lstStyle/>
          <a:p>
            <a:r>
              <a:rPr lang="en-US" altLang="es-CO" sz="2400" b="1"/>
              <a:t>Evolución de los métodos de desarrollo de software</a:t>
            </a:r>
          </a:p>
        </p:txBody>
      </p:sp>
      <p:pic>
        <p:nvPicPr>
          <p:cNvPr id="6147" name="Picture 9">
            <a:extLst>
              <a:ext uri="{FF2B5EF4-FFF2-40B4-BE49-F238E27FC236}">
                <a16:creationId xmlns:a16="http://schemas.microsoft.com/office/drawing/2014/main" id="{E5A10A58-EAEC-408B-B0A4-9E488F40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365126"/>
            <a:ext cx="9010650" cy="59737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TextBox 11">
            <a:extLst>
              <a:ext uri="{FF2B5EF4-FFF2-40B4-BE49-F238E27FC236}">
                <a16:creationId xmlns:a16="http://schemas.microsoft.com/office/drawing/2014/main" id="{DA1E4D65-3B79-4C9E-98C0-D569C96F2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5373688"/>
            <a:ext cx="243205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s-CO" sz="1200" b="1"/>
              <a:t>Source</a:t>
            </a:r>
            <a:r>
              <a:rPr lang="en-US" altLang="es-CO" sz="1200"/>
              <a:t>: Kennaley, SDLC 3.0. </a:t>
            </a:r>
          </a:p>
          <a:p>
            <a:pPr eaLnBrk="1" hangingPunct="1"/>
            <a:r>
              <a:rPr lang="en-US" altLang="es-CO" sz="1200">
                <a:solidFill>
                  <a:srgbClr val="A99364"/>
                </a:solidFill>
              </a:rPr>
              <a:t>Additions: SAFe &amp; DAD</a:t>
            </a:r>
            <a:endParaRPr lang="en-US" altLang="es-CO" sz="1200">
              <a:solidFill>
                <a:srgbClr val="800000"/>
              </a:solidFill>
            </a:endParaRPr>
          </a:p>
        </p:txBody>
      </p:sp>
      <p:sp>
        <p:nvSpPr>
          <p:cNvPr id="6149" name="TextBox 12">
            <a:extLst>
              <a:ext uri="{FF2B5EF4-FFF2-40B4-BE49-F238E27FC236}">
                <a16:creationId xmlns:a16="http://schemas.microsoft.com/office/drawing/2014/main" id="{0142E644-1B75-4A65-8F2E-DC8EEB588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0" y="369889"/>
            <a:ext cx="9144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CO" sz="600" b="1">
                <a:solidFill>
                  <a:srgbClr val="54C57B"/>
                </a:solidFill>
              </a:rPr>
              <a:t>SAFe - 2009</a:t>
            </a:r>
          </a:p>
        </p:txBody>
      </p:sp>
      <p:sp>
        <p:nvSpPr>
          <p:cNvPr id="6150" name="TextBox 13">
            <a:extLst>
              <a:ext uri="{FF2B5EF4-FFF2-40B4-BE49-F238E27FC236}">
                <a16:creationId xmlns:a16="http://schemas.microsoft.com/office/drawing/2014/main" id="{1B8F3EC8-8D98-4BAD-B1C7-E9EEE8CB9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775" y="369889"/>
            <a:ext cx="9144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CO" sz="600" b="1">
                <a:solidFill>
                  <a:srgbClr val="54C57B"/>
                </a:solidFill>
              </a:rPr>
              <a:t>DAD - 2011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29F60D94-86F7-426A-9881-85B1DCFF8D1B}"/>
              </a:ext>
            </a:extLst>
          </p:cNvPr>
          <p:cNvSpPr/>
          <p:nvPr/>
        </p:nvSpPr>
        <p:spPr>
          <a:xfrm>
            <a:off x="8975725" y="654051"/>
            <a:ext cx="215900" cy="214313"/>
          </a:xfrm>
          <a:prstGeom prst="star5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800000"/>
              </a:solidFill>
            </a:endParaRPr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2A9F2F81-64D3-400C-B271-1C5BD2CB8A42}"/>
              </a:ext>
            </a:extLst>
          </p:cNvPr>
          <p:cNvSpPr/>
          <p:nvPr/>
        </p:nvSpPr>
        <p:spPr>
          <a:xfrm>
            <a:off x="7470775" y="3875088"/>
            <a:ext cx="215900" cy="214312"/>
          </a:xfrm>
          <a:prstGeom prst="star5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800000"/>
              </a:solidFill>
            </a:endParaRPr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630E254C-DB13-4A9C-AB58-D7985E18FC18}"/>
              </a:ext>
            </a:extLst>
          </p:cNvPr>
          <p:cNvSpPr/>
          <p:nvPr/>
        </p:nvSpPr>
        <p:spPr>
          <a:xfrm>
            <a:off x="7927975" y="1411288"/>
            <a:ext cx="215900" cy="214312"/>
          </a:xfrm>
          <a:prstGeom prst="star5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800000"/>
              </a:solidFill>
            </a:endParaRPr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4AEA04B8-7D75-4B68-AEEB-16A5C17C1185}"/>
              </a:ext>
            </a:extLst>
          </p:cNvPr>
          <p:cNvSpPr/>
          <p:nvPr/>
        </p:nvSpPr>
        <p:spPr>
          <a:xfrm>
            <a:off x="7121525" y="2492376"/>
            <a:ext cx="215900" cy="214313"/>
          </a:xfrm>
          <a:prstGeom prst="star5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800000"/>
              </a:solidFill>
            </a:endParaRPr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85A94207-622D-4289-BC31-B2FF4294A477}"/>
              </a:ext>
            </a:extLst>
          </p:cNvPr>
          <p:cNvSpPr/>
          <p:nvPr/>
        </p:nvSpPr>
        <p:spPr>
          <a:xfrm>
            <a:off x="6816725" y="2852738"/>
            <a:ext cx="215900" cy="214312"/>
          </a:xfrm>
          <a:prstGeom prst="star5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800000"/>
              </a:solidFill>
            </a:endParaRPr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7E689ED-F5CE-4236-BAE8-B9FEC88C2531}"/>
              </a:ext>
            </a:extLst>
          </p:cNvPr>
          <p:cNvSpPr/>
          <p:nvPr/>
        </p:nvSpPr>
        <p:spPr>
          <a:xfrm>
            <a:off x="6089650" y="2960688"/>
            <a:ext cx="215900" cy="214312"/>
          </a:xfrm>
          <a:prstGeom prst="star5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800000"/>
              </a:solidFill>
            </a:endParaRPr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A569AF21-2EF8-481A-BD08-411EF3E90217}"/>
              </a:ext>
            </a:extLst>
          </p:cNvPr>
          <p:cNvSpPr/>
          <p:nvPr/>
        </p:nvSpPr>
        <p:spPr>
          <a:xfrm>
            <a:off x="3511550" y="3860801"/>
            <a:ext cx="215900" cy="214313"/>
          </a:xfrm>
          <a:prstGeom prst="star5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800000"/>
              </a:solidFill>
            </a:endParaRPr>
          </a:p>
        </p:txBody>
      </p:sp>
      <p:sp>
        <p:nvSpPr>
          <p:cNvPr id="6158" name="3 Marcador de fecha">
            <a:extLst>
              <a:ext uri="{FF2B5EF4-FFF2-40B4-BE49-F238E27FC236}">
                <a16:creationId xmlns:a16="http://schemas.microsoft.com/office/drawing/2014/main" id="{479B83F6-F306-49FB-ACA4-5262A7401CF3}"/>
              </a:ext>
            </a:extLst>
          </p:cNvPr>
          <p:cNvSpPr txBox="1">
            <a:spLocks/>
          </p:cNvSpPr>
          <p:nvPr/>
        </p:nvSpPr>
        <p:spPr bwMode="auto">
          <a:xfrm>
            <a:off x="1981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8A1147-45EB-4743-8F29-32C610901B58}" type="datetime1">
              <a:rPr lang="en-US" altLang="es-CO" sz="1400"/>
              <a:pPr eaLnBrk="1" hangingPunct="1"/>
              <a:t>10/21/2021</a:t>
            </a:fld>
            <a:endParaRPr lang="es-ES" altLang="es-CO" sz="1400"/>
          </a:p>
        </p:txBody>
      </p:sp>
      <p:sp>
        <p:nvSpPr>
          <p:cNvPr id="6159" name="4 Marcador de pie de página">
            <a:extLst>
              <a:ext uri="{FF2B5EF4-FFF2-40B4-BE49-F238E27FC236}">
                <a16:creationId xmlns:a16="http://schemas.microsoft.com/office/drawing/2014/main" id="{1E83E94A-9EEA-4B8F-9AC6-5902C7E64272}"/>
              </a:ext>
            </a:extLst>
          </p:cNvPr>
          <p:cNvSpPr txBox="1">
            <a:spLocks/>
          </p:cNvSpPr>
          <p:nvPr/>
        </p:nvSpPr>
        <p:spPr bwMode="auto">
          <a:xfrm>
            <a:off x="4648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O" sz="1400"/>
              <a:t>Teoría y Métodos de la Ingeniería de Software</a:t>
            </a:r>
          </a:p>
        </p:txBody>
      </p:sp>
      <p:sp>
        <p:nvSpPr>
          <p:cNvPr id="6160" name="5 Marcador de número de diapositiva">
            <a:extLst>
              <a:ext uri="{FF2B5EF4-FFF2-40B4-BE49-F238E27FC236}">
                <a16:creationId xmlns:a16="http://schemas.microsoft.com/office/drawing/2014/main" id="{DB2F634D-0A1C-4539-A832-48F318A99F60}"/>
              </a:ext>
            </a:extLst>
          </p:cNvPr>
          <p:cNvSpPr txBox="1">
            <a:spLocks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713B6972-60CB-4268-A714-937CAA2F9146}" type="slidenum">
              <a:rPr lang="es-ES" altLang="es-CO" sz="1400"/>
              <a:pPr algn="r" eaLnBrk="1" hangingPunct="1"/>
              <a:t>4</a:t>
            </a:fld>
            <a:endParaRPr lang="es-ES" altLang="es-CO" sz="1400"/>
          </a:p>
        </p:txBody>
      </p:sp>
      <p:sp>
        <p:nvSpPr>
          <p:cNvPr id="6161" name="TextBox 29">
            <a:extLst>
              <a:ext uri="{FF2B5EF4-FFF2-40B4-BE49-F238E27FC236}">
                <a16:creationId xmlns:a16="http://schemas.microsoft.com/office/drawing/2014/main" id="{598882AD-170D-4ED5-AA8A-2D76C5F47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188" y="692151"/>
            <a:ext cx="1522412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CO" sz="1200" b="1">
                <a:solidFill>
                  <a:srgbClr val="800000"/>
                </a:solidFill>
              </a:rPr>
              <a:t>Legend</a:t>
            </a:r>
            <a:r>
              <a:rPr lang="en-US" altLang="es-CO" sz="1200">
                <a:solidFill>
                  <a:srgbClr val="800000"/>
                </a:solidFill>
              </a:rPr>
              <a:t>: Métodos</a:t>
            </a:r>
          </a:p>
          <a:p>
            <a:pPr eaLnBrk="1" hangingPunct="1"/>
            <a:r>
              <a:rPr lang="en-US" altLang="es-CO" sz="1200">
                <a:solidFill>
                  <a:srgbClr val="800000"/>
                </a:solidFill>
              </a:rPr>
              <a:t>Que se originaron en</a:t>
            </a:r>
          </a:p>
          <a:p>
            <a:pPr eaLnBrk="1" hangingPunct="1"/>
            <a:r>
              <a:rPr lang="en-US" altLang="es-CO" sz="1200">
                <a:solidFill>
                  <a:srgbClr val="800000"/>
                </a:solidFill>
              </a:rPr>
              <a:t>La Academia.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38E4DBD3-12F4-4E49-92F3-62CC7E78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Efectos de la teoría de ingeniería de software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EF20D824-8181-4378-95A7-F58A6E2B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35760"/>
          </a:xfrm>
        </p:spPr>
        <p:txBody>
          <a:bodyPr rtlCol="0">
            <a:normAutofit fontScale="92500" lnSpcReduction="10000"/>
          </a:bodyPr>
          <a:lstStyle/>
          <a:p>
            <a:pPr marL="391686" indent="-293764" algn="just">
              <a:lnSpc>
                <a:spcPct val="150000"/>
              </a:lnSpc>
              <a:spcBef>
                <a:spcPts val="0"/>
              </a:spcBef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s-CO" sz="2400" dirty="0">
                <a:cs typeface="Arial" pitchFamily="34" charset="0"/>
              </a:rPr>
              <a:t>Nos ayudará a mejorar la enseñanza de la ingeniería de software.</a:t>
            </a:r>
          </a:p>
          <a:p>
            <a:pPr marL="391686" indent="-293764" algn="just">
              <a:lnSpc>
                <a:spcPct val="150000"/>
              </a:lnSpc>
              <a:spcBef>
                <a:spcPts val="0"/>
              </a:spcBef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s-CO" sz="2400" dirty="0">
                <a:cs typeface="Arial" pitchFamily="34" charset="0"/>
              </a:rPr>
              <a:t>Seremos menos ingenuos para reaccionar ante las nuevas ideas que nos rondan y nos ayudará a adoptarlas más rápidamente.</a:t>
            </a:r>
          </a:p>
          <a:p>
            <a:pPr marL="391686" indent="-293764" algn="just">
              <a:lnSpc>
                <a:spcPct val="150000"/>
              </a:lnSpc>
              <a:spcBef>
                <a:spcPts val="0"/>
              </a:spcBef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s-CO" sz="2400" dirty="0">
                <a:cs typeface="Arial" pitchFamily="34" charset="0"/>
              </a:rPr>
              <a:t>En la industria se podrá educar más fácil a la gente, mejorar continuamente la manera de trabajar.</a:t>
            </a:r>
          </a:p>
          <a:p>
            <a:pPr marL="391686" indent="-293764" algn="just">
              <a:lnSpc>
                <a:spcPct val="150000"/>
              </a:lnSpc>
              <a:spcBef>
                <a:spcPts val="0"/>
              </a:spcBef>
              <a:buClr>
                <a:srgbClr val="FF6309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s-CO" sz="2400" dirty="0">
                <a:cs typeface="Arial" pitchFamily="34" charset="0"/>
              </a:rPr>
              <a:t>Finalmente, tendremos mejor software, significativamente más rápido y con costos reducidos.</a:t>
            </a:r>
          </a:p>
        </p:txBody>
      </p:sp>
      <p:sp>
        <p:nvSpPr>
          <p:cNvPr id="32772" name="3 Marcador de fecha">
            <a:extLst>
              <a:ext uri="{FF2B5EF4-FFF2-40B4-BE49-F238E27FC236}">
                <a16:creationId xmlns:a16="http://schemas.microsoft.com/office/drawing/2014/main" id="{9B77C493-542A-4527-9231-E4A18E6A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9ACA786-7278-45A0-91F9-858C3D08B083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32774" name="5 Marcador de número de diapositiva">
            <a:extLst>
              <a:ext uri="{FF2B5EF4-FFF2-40B4-BE49-F238E27FC236}">
                <a16:creationId xmlns:a16="http://schemas.microsoft.com/office/drawing/2014/main" id="{599E21E8-0433-446C-8F80-08BE8823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7F576B3-DB48-4EB6-8DEA-B34C0BC7F139}" type="slidenum">
              <a:rPr lang="es-ES" altLang="es-CO"/>
              <a:pPr eaLnBrk="1" hangingPunct="1"/>
              <a:t>40</a:t>
            </a:fld>
            <a:endParaRPr lang="es-ES" altLang="es-CO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Título">
            <a:extLst>
              <a:ext uri="{FF2B5EF4-FFF2-40B4-BE49-F238E27FC236}">
                <a16:creationId xmlns:a16="http://schemas.microsoft.com/office/drawing/2014/main" id="{38034285-6E32-4A16-A255-1ED9A1AB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313" y="542924"/>
            <a:ext cx="8229600" cy="36512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CO" altLang="es-CO" sz="3200" dirty="0"/>
              <a:t>UNA COMUNIDAD ACADÉMICA E INDUSTRIAL</a:t>
            </a:r>
          </a:p>
        </p:txBody>
      </p:sp>
      <p:pic>
        <p:nvPicPr>
          <p:cNvPr id="33795" name="Content Placeholder 2">
            <a:extLst>
              <a:ext uri="{FF2B5EF4-FFF2-40B4-BE49-F238E27FC236}">
                <a16:creationId xmlns:a16="http://schemas.microsoft.com/office/drawing/2014/main" id="{7AFB2EE8-AA6F-4AAD-B7C1-8305E2EF8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1848" y="1152907"/>
            <a:ext cx="8594725" cy="4897438"/>
          </a:xfrm>
        </p:spPr>
      </p:pic>
      <p:sp>
        <p:nvSpPr>
          <p:cNvPr id="33796" name="3 Marcador de fecha">
            <a:extLst>
              <a:ext uri="{FF2B5EF4-FFF2-40B4-BE49-F238E27FC236}">
                <a16:creationId xmlns:a16="http://schemas.microsoft.com/office/drawing/2014/main" id="{C4152605-5DA4-43B9-B708-5FDCD6B9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7CF5F3-E1A6-439E-B572-0C586D6EF5FE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33797" name="4 Marcador de pie de página">
            <a:extLst>
              <a:ext uri="{FF2B5EF4-FFF2-40B4-BE49-F238E27FC236}">
                <a16:creationId xmlns:a16="http://schemas.microsoft.com/office/drawing/2014/main" id="{DA40C8EE-BFAA-43B2-88DC-F70A2A77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 dirty="0"/>
              <a:t>Teoría y Métodos de la Ingeniería de Software</a:t>
            </a:r>
          </a:p>
        </p:txBody>
      </p:sp>
      <p:sp>
        <p:nvSpPr>
          <p:cNvPr id="33798" name="5 Marcador de número de diapositiva">
            <a:extLst>
              <a:ext uri="{FF2B5EF4-FFF2-40B4-BE49-F238E27FC236}">
                <a16:creationId xmlns:a16="http://schemas.microsoft.com/office/drawing/2014/main" id="{4484A5E5-02D1-4806-B5B6-630A6CB9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56230E4-AC88-4828-A8B0-714E7B940C59}" type="slidenum">
              <a:rPr lang="es-ES" altLang="es-CO"/>
              <a:pPr eaLnBrk="1" hangingPunct="1"/>
              <a:t>41</a:t>
            </a:fld>
            <a:endParaRPr lang="es-ES" alt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FEAD07B0-CDE6-4835-BF38-A6F654443EA8}"/>
              </a:ext>
            </a:extLst>
          </p:cNvPr>
          <p:cNvSpPr txBox="1">
            <a:spLocks/>
          </p:cNvSpPr>
          <p:nvPr/>
        </p:nvSpPr>
        <p:spPr bwMode="auto">
          <a:xfrm>
            <a:off x="3108326" y="949326"/>
            <a:ext cx="6372225" cy="1058863"/>
          </a:xfrm>
          <a:prstGeom prst="rect">
            <a:avLst/>
          </a:prstGeom>
          <a:solidFill>
            <a:schemeClr val="bg1"/>
          </a:solidFill>
          <a:ln w="38100">
            <a:solidFill>
              <a:srgbClr val="A99364"/>
            </a:solidFill>
            <a:miter lim="800000"/>
            <a:headEnd/>
            <a:tailEnd/>
          </a:ln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s-CO" sz="2400">
                <a:solidFill>
                  <a:srgbClr val="A99364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32 métodos surgieron en los últimos 20 años 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s-CO" sz="2400">
                <a:solidFill>
                  <a:srgbClr val="0000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es-CO" sz="2400">
                <a:solidFill>
                  <a:srgbClr val="0000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1.6 métodos nuevos por año</a:t>
            </a:r>
          </a:p>
        </p:txBody>
      </p:sp>
      <p:sp>
        <p:nvSpPr>
          <p:cNvPr id="7172" name="TextBox 20">
            <a:extLst>
              <a:ext uri="{FF2B5EF4-FFF2-40B4-BE49-F238E27FC236}">
                <a16:creationId xmlns:a16="http://schemas.microsoft.com/office/drawing/2014/main" id="{22E24E28-2B54-4B34-BC8E-24714A24E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401" y="5880101"/>
            <a:ext cx="1103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s-CO" sz="1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Año</a:t>
            </a:r>
          </a:p>
        </p:txBody>
      </p:sp>
      <p:sp>
        <p:nvSpPr>
          <p:cNvPr id="7173" name="Title 1">
            <a:extLst>
              <a:ext uri="{FF2B5EF4-FFF2-40B4-BE49-F238E27FC236}">
                <a16:creationId xmlns:a16="http://schemas.microsoft.com/office/drawing/2014/main" id="{7B59D039-9959-4607-A58A-D2BCD442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309561"/>
            <a:ext cx="8229600" cy="341313"/>
          </a:xfrm>
        </p:spPr>
        <p:txBody>
          <a:bodyPr/>
          <a:lstStyle/>
          <a:p>
            <a:r>
              <a:rPr lang="en-US" altLang="es-CO" sz="2400" b="1" dirty="0" err="1"/>
              <a:t>Evolución</a:t>
            </a:r>
            <a:r>
              <a:rPr lang="en-US" altLang="es-CO" sz="2400" b="1" dirty="0"/>
              <a:t> de los </a:t>
            </a:r>
            <a:r>
              <a:rPr lang="en-US" altLang="es-CO" sz="2400" b="1" dirty="0" err="1"/>
              <a:t>métodos</a:t>
            </a:r>
            <a:r>
              <a:rPr lang="en-US" altLang="es-CO" sz="2400" b="1" dirty="0"/>
              <a:t> de </a:t>
            </a:r>
            <a:r>
              <a:rPr lang="en-US" altLang="es-CO" sz="2400" b="1" dirty="0" err="1"/>
              <a:t>desarrollo</a:t>
            </a:r>
            <a:r>
              <a:rPr lang="en-US" altLang="es-CO" sz="2400" b="1" dirty="0"/>
              <a:t> de software</a:t>
            </a:r>
          </a:p>
        </p:txBody>
      </p:sp>
      <p:sp>
        <p:nvSpPr>
          <p:cNvPr id="7174" name="3 Marcador de fecha">
            <a:extLst>
              <a:ext uri="{FF2B5EF4-FFF2-40B4-BE49-F238E27FC236}">
                <a16:creationId xmlns:a16="http://schemas.microsoft.com/office/drawing/2014/main" id="{FE045E43-8953-40EC-A062-96DFFCC4A4C7}"/>
              </a:ext>
            </a:extLst>
          </p:cNvPr>
          <p:cNvSpPr txBox="1">
            <a:spLocks/>
          </p:cNvSpPr>
          <p:nvPr/>
        </p:nvSpPr>
        <p:spPr bwMode="auto">
          <a:xfrm>
            <a:off x="1981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2DB98C5-4DF3-41D1-9D1E-7C889F59F084}" type="datetime1">
              <a:rPr lang="en-US" altLang="es-CO" sz="1400"/>
              <a:pPr eaLnBrk="1" hangingPunct="1"/>
              <a:t>10/21/2021</a:t>
            </a:fld>
            <a:endParaRPr lang="es-ES" altLang="es-CO" sz="1400"/>
          </a:p>
        </p:txBody>
      </p:sp>
      <p:sp>
        <p:nvSpPr>
          <p:cNvPr id="7175" name="4 Marcador de pie de página">
            <a:extLst>
              <a:ext uri="{FF2B5EF4-FFF2-40B4-BE49-F238E27FC236}">
                <a16:creationId xmlns:a16="http://schemas.microsoft.com/office/drawing/2014/main" id="{1EFE5E10-5F69-4E12-B73A-61F9B526A201}"/>
              </a:ext>
            </a:extLst>
          </p:cNvPr>
          <p:cNvSpPr txBox="1">
            <a:spLocks/>
          </p:cNvSpPr>
          <p:nvPr/>
        </p:nvSpPr>
        <p:spPr bwMode="auto">
          <a:xfrm>
            <a:off x="4648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CO" sz="1400"/>
              <a:t>Teoría y Métodos de la Ingeniería de Software</a:t>
            </a:r>
          </a:p>
        </p:txBody>
      </p:sp>
      <p:sp>
        <p:nvSpPr>
          <p:cNvPr id="7176" name="5 Marcador de número de diapositiva">
            <a:extLst>
              <a:ext uri="{FF2B5EF4-FFF2-40B4-BE49-F238E27FC236}">
                <a16:creationId xmlns:a16="http://schemas.microsoft.com/office/drawing/2014/main" id="{9E9E7DE0-9BA8-4AD4-9FDE-F5E8EF6A8450}"/>
              </a:ext>
            </a:extLst>
          </p:cNvPr>
          <p:cNvSpPr txBox="1">
            <a:spLocks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79B83ED6-FBD8-4FF9-B3A7-861D36105604}" type="slidenum">
              <a:rPr lang="es-ES" altLang="es-CO" sz="1400"/>
              <a:pPr algn="r" eaLnBrk="1" hangingPunct="1"/>
              <a:t>5</a:t>
            </a:fld>
            <a:endParaRPr lang="es-ES" altLang="es-CO" sz="1400"/>
          </a:p>
        </p:txBody>
      </p:sp>
      <p:pic>
        <p:nvPicPr>
          <p:cNvPr id="7177" name="Picture 2">
            <a:extLst>
              <a:ext uri="{FF2B5EF4-FFF2-40B4-BE49-F238E27FC236}">
                <a16:creationId xmlns:a16="http://schemas.microsoft.com/office/drawing/2014/main" id="{DB799446-21C8-4CD4-BA3D-EB21D06D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856785"/>
            <a:ext cx="3466728" cy="259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8AEF2-8DEE-4A98-B15D-A335EA5E1C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5" t="13922" r="45546" b="46300"/>
          <a:stretch/>
        </p:blipFill>
        <p:spPr bwMode="auto">
          <a:xfrm>
            <a:off x="-22735" y="2636912"/>
            <a:ext cx="7400546" cy="581562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1" name="TextBox 19">
            <a:extLst>
              <a:ext uri="{FF2B5EF4-FFF2-40B4-BE49-F238E27FC236}">
                <a16:creationId xmlns:a16="http://schemas.microsoft.com/office/drawing/2014/main" id="{2E573193-7F4C-4AC0-91C9-382468F23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95" y="5316941"/>
            <a:ext cx="128193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CO" sz="1400"/>
              <a:t>Dynamic Systems Development Method </a:t>
            </a:r>
            <a:endParaRPr lang="en-US" altLang="es-CO" sz="140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127D01E-389B-463D-8FA9-28A25AEB08ED}"/>
              </a:ext>
            </a:extLst>
          </p:cNvPr>
          <p:cNvSpPr/>
          <p:nvPr/>
        </p:nvSpPr>
        <p:spPr>
          <a:xfrm>
            <a:off x="3118242" y="2128833"/>
            <a:ext cx="1745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Agile </a:t>
            </a:r>
            <a:r>
              <a:rPr lang="es-CO" dirty="0" err="1"/>
              <a:t>Model</a:t>
            </a:r>
            <a:r>
              <a:rPr lang="es-CO" dirty="0"/>
              <a:t> </a:t>
            </a:r>
            <a:r>
              <a:rPr lang="es-CO" dirty="0" err="1"/>
              <a:t>Driven</a:t>
            </a:r>
            <a:r>
              <a:rPr lang="es-CO" dirty="0"/>
              <a:t> </a:t>
            </a:r>
            <a:r>
              <a:rPr lang="es-CO" dirty="0" err="1"/>
              <a:t>Development</a:t>
            </a:r>
            <a:endParaRPr lang="es-CO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16F3A0EC-5E9A-4E70-A787-DE42A001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Algunos hechos que confirman la necesidad de una teoría</a:t>
            </a:r>
          </a:p>
        </p:txBody>
      </p:sp>
      <p:sp>
        <p:nvSpPr>
          <p:cNvPr id="8196" name="3 Marcador de fecha">
            <a:extLst>
              <a:ext uri="{FF2B5EF4-FFF2-40B4-BE49-F238E27FC236}">
                <a16:creationId xmlns:a16="http://schemas.microsoft.com/office/drawing/2014/main" id="{1D2AE3E8-6882-4CB4-9BCE-7BF8B85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C44D514-ACC0-4E3D-B689-88C12B2FB0F9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8197" name="4 Marcador de pie de página">
            <a:extLst>
              <a:ext uri="{FF2B5EF4-FFF2-40B4-BE49-F238E27FC236}">
                <a16:creationId xmlns:a16="http://schemas.microsoft.com/office/drawing/2014/main" id="{4443F4F1-AE5D-4FB9-B53D-782086CB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8198" name="5 Marcador de número de diapositiva">
            <a:extLst>
              <a:ext uri="{FF2B5EF4-FFF2-40B4-BE49-F238E27FC236}">
                <a16:creationId xmlns:a16="http://schemas.microsoft.com/office/drawing/2014/main" id="{4FF6B7BE-1BD3-4128-8051-A4BA6F7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5B44287-A776-4495-9D50-7E3F918F7DDC}" type="slidenum">
              <a:rPr lang="es-ES" altLang="es-CO"/>
              <a:pPr eaLnBrk="1" hangingPunct="1"/>
              <a:t>6</a:t>
            </a:fld>
            <a:endParaRPr lang="es-ES" altLang="es-CO"/>
          </a:p>
        </p:txBody>
      </p:sp>
      <p:sp>
        <p:nvSpPr>
          <p:cNvPr id="8195" name="5 Rectángulo">
            <a:extLst>
              <a:ext uri="{FF2B5EF4-FFF2-40B4-BE49-F238E27FC236}">
                <a16:creationId xmlns:a16="http://schemas.microsoft.com/office/drawing/2014/main" id="{32AF3CB1-90A7-4BC6-8A45-74F3E1C74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224" y="2060848"/>
            <a:ext cx="5036335" cy="347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La industria y la Academia aparecemos en posiciones irreconciliables.</a:t>
            </a:r>
          </a:p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endParaRPr lang="es-CO" altLang="es-CO" sz="2500" dirty="0"/>
          </a:p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Desde nuestra experiencia ¿Cuáles pueden ser?</a:t>
            </a:r>
          </a:p>
        </p:txBody>
      </p:sp>
      <p:pic>
        <p:nvPicPr>
          <p:cNvPr id="8199" name="Picture Placeholder 4">
            <a:extLst>
              <a:ext uri="{FF2B5EF4-FFF2-40B4-BE49-F238E27FC236}">
                <a16:creationId xmlns:a16="http://schemas.microsoft.com/office/drawing/2014/main" id="{ACCC8000-F6C8-46F3-9177-0ACF437F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2" r="3696"/>
          <a:stretch>
            <a:fillRect/>
          </a:stretch>
        </p:blipFill>
        <p:spPr bwMode="auto">
          <a:xfrm>
            <a:off x="2135560" y="2504955"/>
            <a:ext cx="3240087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9 Imagen" descr="pe01561_.jpg">
            <a:extLst>
              <a:ext uri="{FF2B5EF4-FFF2-40B4-BE49-F238E27FC236}">
                <a16:creationId xmlns:a16="http://schemas.microsoft.com/office/drawing/2014/main" id="{EBFFAB8C-F0A8-4C8E-8BC4-3B8C42AD7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729" y="2495637"/>
            <a:ext cx="206692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8 Imagen" descr="LuMaxArt_Computer_Workgroup_Concept.jpg">
            <a:extLst>
              <a:ext uri="{FF2B5EF4-FFF2-40B4-BE49-F238E27FC236}">
                <a16:creationId xmlns:a16="http://schemas.microsoft.com/office/drawing/2014/main" id="{6D5364CB-3334-438A-83AE-22D51B40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70" y="2122243"/>
            <a:ext cx="18954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>
            <a:extLst>
              <a:ext uri="{FF2B5EF4-FFF2-40B4-BE49-F238E27FC236}">
                <a16:creationId xmlns:a16="http://schemas.microsoft.com/office/drawing/2014/main" id="{DDA9E786-FCA0-4FC7-97E6-487410FA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CO" dirty="0">
                <a:solidFill>
                  <a:schemeClr val="tx1"/>
                </a:solidFill>
                <a:cs typeface="Arial" pitchFamily="34" charset="0"/>
              </a:rPr>
              <a:t>Algunos hechos que confirman la necesidad de una teoría</a:t>
            </a:r>
          </a:p>
        </p:txBody>
      </p:sp>
      <p:sp>
        <p:nvSpPr>
          <p:cNvPr id="9223" name="3 Marcador de fecha">
            <a:extLst>
              <a:ext uri="{FF2B5EF4-FFF2-40B4-BE49-F238E27FC236}">
                <a16:creationId xmlns:a16="http://schemas.microsoft.com/office/drawing/2014/main" id="{B0555AF3-781A-4CC1-9560-FFC1E52C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DBD798A-EA44-406A-83D3-31E1B0FB3FBF}" type="datetime1">
              <a:rPr lang="en-US" altLang="es-CO" smtClean="0"/>
              <a:pPr eaLnBrk="1" hangingPunct="1"/>
              <a:t>10/21/2021</a:t>
            </a:fld>
            <a:endParaRPr lang="es-ES" altLang="es-CO"/>
          </a:p>
        </p:txBody>
      </p:sp>
      <p:sp>
        <p:nvSpPr>
          <p:cNvPr id="9224" name="4 Marcador de pie de página">
            <a:extLst>
              <a:ext uri="{FF2B5EF4-FFF2-40B4-BE49-F238E27FC236}">
                <a16:creationId xmlns:a16="http://schemas.microsoft.com/office/drawing/2014/main" id="{43A0F379-C4AB-4821-825A-34B0C440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CO"/>
              <a:t>Teoría y Métodos de la Ingeniería de Software</a:t>
            </a:r>
          </a:p>
        </p:txBody>
      </p:sp>
      <p:sp>
        <p:nvSpPr>
          <p:cNvPr id="9225" name="5 Marcador de número de diapositiva">
            <a:extLst>
              <a:ext uri="{FF2B5EF4-FFF2-40B4-BE49-F238E27FC236}">
                <a16:creationId xmlns:a16="http://schemas.microsoft.com/office/drawing/2014/main" id="{0CA073D6-528F-46E2-89E8-616ADD84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91F24B9-1E41-4332-9011-55F168730A77}" type="slidenum">
              <a:rPr lang="es-ES" altLang="es-CO"/>
              <a:pPr eaLnBrk="1" hangingPunct="1"/>
              <a:t>7</a:t>
            </a:fld>
            <a:endParaRPr lang="es-ES" altLang="es-CO"/>
          </a:p>
        </p:txBody>
      </p:sp>
      <p:sp>
        <p:nvSpPr>
          <p:cNvPr id="9221" name="6 Rectángulo">
            <a:extLst>
              <a:ext uri="{FF2B5EF4-FFF2-40B4-BE49-F238E27FC236}">
                <a16:creationId xmlns:a16="http://schemas.microsoft.com/office/drawing/2014/main" id="{FF7BF76F-CF53-4930-A4AA-94EED35E1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38" y="2568756"/>
            <a:ext cx="5195092" cy="289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marL="390525" indent="-293688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lnSpc>
                <a:spcPct val="150000"/>
              </a:lnSpc>
              <a:buClr>
                <a:srgbClr val="FF6309"/>
              </a:buClr>
              <a:buSzPct val="45000"/>
              <a:buFont typeface="Wingdings" panose="05000000000000000000" pitchFamily="2" charset="2"/>
              <a:buChar char=""/>
            </a:pPr>
            <a:r>
              <a:rPr lang="es-CO" altLang="es-CO" sz="2500" dirty="0"/>
              <a:t>Es virtualmente imposible comparar la manera en que trabajan diferentes grupos (incluso al interior de una misma organización).</a:t>
            </a:r>
          </a:p>
        </p:txBody>
      </p:sp>
      <p:pic>
        <p:nvPicPr>
          <p:cNvPr id="9222" name="7 Imagen" descr="APPLICATION-DEVELOPMENT.jpg">
            <a:extLst>
              <a:ext uri="{FF2B5EF4-FFF2-40B4-BE49-F238E27FC236}">
                <a16:creationId xmlns:a16="http://schemas.microsoft.com/office/drawing/2014/main" id="{3C310336-6B92-408E-8705-6F79D4CB0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7" y="4653136"/>
            <a:ext cx="128587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2" name="Title 1">
            <a:extLst>
              <a:ext uri="{FF2B5EF4-FFF2-40B4-BE49-F238E27FC236}">
                <a16:creationId xmlns:a16="http://schemas.microsoft.com/office/drawing/2014/main" id="{FFB9627C-D7E8-446E-88BC-47CAE333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s-CO"/>
              <a:t>Teorías</a:t>
            </a:r>
            <a:r>
              <a:rPr lang="en-US" altLang="es-CO" dirty="0"/>
              <a:t> </a:t>
            </a:r>
            <a:r>
              <a:rPr lang="en-US" altLang="es-CO"/>
              <a:t>en</a:t>
            </a:r>
            <a:r>
              <a:rPr lang="en-US" altLang="es-CO" dirty="0"/>
              <a:t> I.S.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9CBDBF9-A682-46D2-9DF1-1F1E66E83EFA}"/>
              </a:ext>
            </a:extLst>
          </p:cNvPr>
          <p:cNvSpPr txBox="1"/>
          <p:nvPr/>
        </p:nvSpPr>
        <p:spPr>
          <a:xfrm>
            <a:off x="649225" y="2133600"/>
            <a:ext cx="3650278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desarrollo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tiempo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esfuerzo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ciclos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permiten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cierta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manera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ordenar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desarrollo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etapas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0246" name="5 Marcador de número de diapositiva">
            <a:extLst>
              <a:ext uri="{FF2B5EF4-FFF2-40B4-BE49-F238E27FC236}">
                <a16:creationId xmlns:a16="http://schemas.microsoft.com/office/drawing/2014/main" id="{D61EED82-55FF-4C70-A862-26214DFB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</a:pPr>
            <a:fld id="{2EAC8DAE-8101-4EED-BFFB-4F79ACBCA893}" type="slidenum">
              <a:rPr lang="en-US" altLang="es-CO" sz="1900">
                <a:solidFill>
                  <a:srgbClr val="FEFFFF"/>
                </a:solidFill>
                <a:latin typeface="+mn-lt"/>
              </a:rPr>
              <a:pPr defTabSz="914400" eaLnBrk="1" hangingPunct="1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altLang="es-CO" sz="1900">
              <a:solidFill>
                <a:srgbClr val="FEFFFF"/>
              </a:solidFill>
              <a:latin typeface="+mn-lt"/>
            </a:endParaRPr>
          </a:p>
        </p:txBody>
      </p:sp>
      <p:sp>
        <p:nvSpPr>
          <p:cNvPr id="10245" name="4 Marcador de pie de página">
            <a:extLst>
              <a:ext uri="{FF2B5EF4-FFF2-40B4-BE49-F238E27FC236}">
                <a16:creationId xmlns:a16="http://schemas.microsoft.com/office/drawing/2014/main" id="{15D3D5F4-AAD9-49FA-A212-A246E3C2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310896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spcAft>
                <a:spcPts val="600"/>
              </a:spcAft>
            </a:pPr>
            <a:r>
              <a:rPr lang="en-US" altLang="es-CO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Teoría y Métodos de la Ingeniería de Software</a:t>
            </a:r>
          </a:p>
        </p:txBody>
      </p:sp>
      <p:pic>
        <p:nvPicPr>
          <p:cNvPr id="6" name="Picture 5" descr="Imagen que contiene cielo, agua, exterior&#10;&#10;Descripción generada con confianza muy alta">
            <a:extLst>
              <a:ext uri="{FF2B5EF4-FFF2-40B4-BE49-F238E27FC236}">
                <a16:creationId xmlns:a16="http://schemas.microsoft.com/office/drawing/2014/main" id="{0D543F00-29BC-4089-9B5C-F5F5082F5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4" r="21457"/>
          <a:stretch/>
        </p:blipFill>
        <p:spPr>
          <a:xfrm>
            <a:off x="4619543" y="4748"/>
            <a:ext cx="7572457" cy="6848504"/>
          </a:xfrm>
          <a:prstGeom prst="rect">
            <a:avLst/>
          </a:prstGeom>
        </p:spPr>
      </p:pic>
      <p:sp>
        <p:nvSpPr>
          <p:cNvPr id="10244" name="3 Marcador de fecha">
            <a:extLst>
              <a:ext uri="{FF2B5EF4-FFF2-40B4-BE49-F238E27FC236}">
                <a16:creationId xmlns:a16="http://schemas.microsoft.com/office/drawing/2014/main" id="{A6AEE012-5CDC-44D5-AE60-C4D09DFB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hangingPunct="1">
              <a:spcAft>
                <a:spcPts val="600"/>
              </a:spcAft>
            </a:pPr>
            <a:fld id="{09FF6C48-0E0B-40D1-95F5-EF380DC0D6E2}" type="datetime1">
              <a:rPr lang="en-US" altLang="es-CO">
                <a:solidFill>
                  <a:srgbClr val="FFFFFF"/>
                </a:solidFill>
                <a:latin typeface="+mn-lt"/>
              </a:rPr>
              <a:pPr defTabSz="914400" eaLnBrk="1" hangingPunct="1">
                <a:spcAft>
                  <a:spcPts val="600"/>
                </a:spcAft>
              </a:pPr>
              <a:t>10/21/2021</a:t>
            </a:fld>
            <a:endParaRPr lang="en-US" altLang="es-CO">
              <a:solidFill>
                <a:srgbClr val="FFFFFF"/>
              </a:solidFill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59FB7D-01BF-4DD5-8E09-3BBE5002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Modelo en Cascada, o “ciclo de vida en cascada”</a:t>
            </a: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236C05-BFD0-4716-81C0-D269C735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FEFFFF"/>
                </a:solidFill>
              </a:rPr>
              <a:t>Se ordenan rigurosamente las etapas de desarrollo.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8A9FF4-A17D-456E-99D8-8FF48448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42486" y="5202719"/>
            <a:ext cx="650510" cy="517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A6CB217-B9CC-45EA-9323-1B07DB404CF9}" type="slidenum">
              <a:rPr lang="en-US" altLang="es-CO" smtClean="0"/>
              <a:pPr defTabSz="914400">
                <a:spcAft>
                  <a:spcPts val="600"/>
                </a:spcAft>
              </a:pPr>
              <a:t>9</a:t>
            </a:fld>
            <a:endParaRPr lang="en-US" alt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EF3A2F-7081-4DA7-B8BD-4875B6C4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4" y="1580297"/>
            <a:ext cx="5640502" cy="3704708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062F66-E707-4347-8CF6-A74489A4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 defTabSz="914400">
                <a:spcAft>
                  <a:spcPts val="600"/>
                </a:spcAft>
                <a:defRPr/>
              </a:pPr>
              <a:t>10/21/2021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4389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2146</Words>
  <Application>Microsoft Office PowerPoint</Application>
  <PresentationFormat>Panorámica</PresentationFormat>
  <Paragraphs>353</Paragraphs>
  <Slides>41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9" baseType="lpstr">
      <vt:lpstr>Arial</vt:lpstr>
      <vt:lpstr>Calibri</vt:lpstr>
      <vt:lpstr>Century Gothic</vt:lpstr>
      <vt:lpstr>Times New Roman</vt:lpstr>
      <vt:lpstr>Trebuchet MS</vt:lpstr>
      <vt:lpstr>Wingdings</vt:lpstr>
      <vt:lpstr>Wingdings 3</vt:lpstr>
      <vt:lpstr>Espiral</vt:lpstr>
      <vt:lpstr>INTRODUCCIÓN A SEMAT (Software Engineering Method and Theory)</vt:lpstr>
      <vt:lpstr>¿Por qué necesitamos una teoría para la ingeniería de software?</vt:lpstr>
      <vt:lpstr>Algunos hechos que confirman la necesidad de una teoría</vt:lpstr>
      <vt:lpstr>Evolución de los métodos de desarrollo de software</vt:lpstr>
      <vt:lpstr>Evolución de los métodos de desarrollo de software</vt:lpstr>
      <vt:lpstr>Algunos hechos que confirman la necesidad de una teoría</vt:lpstr>
      <vt:lpstr>Algunos hechos que confirman la necesidad de una teoría</vt:lpstr>
      <vt:lpstr>Teorías en I.S.</vt:lpstr>
      <vt:lpstr>Modelo en Cascada, o “ciclo de vida en cascada”</vt:lpstr>
      <vt:lpstr>Modelo en V</vt:lpstr>
      <vt:lpstr>Modelo iterativo</vt:lpstr>
      <vt:lpstr>Modelo incremental</vt:lpstr>
      <vt:lpstr>Modelo en espiral</vt:lpstr>
      <vt:lpstr>Modelo de prototipos</vt:lpstr>
      <vt:lpstr>Presentación de PowerPoint</vt:lpstr>
      <vt:lpstr>Presentación de PowerPoint</vt:lpstr>
      <vt:lpstr>Algunos hechos que confirman la necesidad de una teoría</vt:lpstr>
      <vt:lpstr>Algunos hechos que confirman la necesidad de una teoría</vt:lpstr>
      <vt:lpstr>Algunos efectos de no contar con la teoría para la ingeniería de software</vt:lpstr>
      <vt:lpstr>Desafíos de la educación en ingeniería de software</vt:lpstr>
      <vt:lpstr>Desafíos de la educación en ingeniería de software</vt:lpstr>
      <vt:lpstr>Algunas Ideas</vt:lpstr>
      <vt:lpstr>Algunas Ideas</vt:lpstr>
      <vt:lpstr>Síntomas de no contar con la teoría para la ingeniería de software</vt:lpstr>
      <vt:lpstr>El reto</vt:lpstr>
      <vt:lpstr>Presentación de PowerPoint</vt:lpstr>
      <vt:lpstr>Pasos para el desarrollo de la teoría</vt:lpstr>
      <vt:lpstr>Una práctica es un enfoque repetitivo para hacer algo con un propósito específico.</vt:lpstr>
      <vt:lpstr>Historias de Usuario</vt:lpstr>
      <vt:lpstr>Presentación de PowerPoint</vt:lpstr>
      <vt:lpstr>Pasos para el desarrollo de la teoría</vt:lpstr>
      <vt:lpstr>¿Qué diferencia hará la teoría?</vt:lpstr>
      <vt:lpstr>¿Qué diferencia hará la teoría?</vt:lpstr>
      <vt:lpstr>¿Qué diferencia hará la teoría?</vt:lpstr>
      <vt:lpstr>¿Qué diferencia hará la teoría?</vt:lpstr>
      <vt:lpstr>¿Qué diferencia hará la teoría?</vt:lpstr>
      <vt:lpstr>¿Qué diferencia hará la teoría?</vt:lpstr>
      <vt:lpstr>¿Qué es SEMAT?</vt:lpstr>
      <vt:lpstr>La solución deseada: arquitectura de métodos</vt:lpstr>
      <vt:lpstr>Efectos de la teoría de ingeniería de software</vt:lpstr>
      <vt:lpstr>UNA COMUNIDAD ACADÉMICA E INDUSTRIAL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MANEJO DE SEMAT</dc:title>
  <dc:creator>Fernan Alonso Villa Garzón</dc:creator>
  <cp:lastModifiedBy>Fernan Alonso Villa Garzón</cp:lastModifiedBy>
  <cp:revision>9</cp:revision>
  <dcterms:created xsi:type="dcterms:W3CDTF">2018-08-28T02:58:27Z</dcterms:created>
  <dcterms:modified xsi:type="dcterms:W3CDTF">2021-10-21T14:23:29Z</dcterms:modified>
</cp:coreProperties>
</file>